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tags/tag12.xml" ContentType="application/vnd.openxmlformats-officedocument.presentationml.tags+xml"/>
  <Override PartName="/ppt/theme/theme1.xml" ContentType="application/vnd.openxmlformats-officedocument.theme+xml"/>
  <Override PartName="/ppt/slides/slide66.xml" ContentType="application/vnd.openxmlformats-officedocument.presentationml.slide+xml"/>
  <Override PartName="/ppt/notesSlides/notesSlide2.xml" ContentType="application/vnd.openxmlformats-officedocument.presentationml.notesSlide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1.xml" ContentType="application/vnd.openxmlformats-officedocument.presentationml.tags+xml"/>
  <Override PartName="/ppt/tags/tag7.xml" ContentType="application/vnd.openxmlformats-officedocument.presentationml.tags+xml"/>
  <Override PartName="/ppt/tags/tag18.xml" ContentType="application/vnd.openxmlformats-officedocument.presentationml.tags+xml"/>
  <Default Extension="jpeg" ContentType="image/jpeg"/>
  <Override PartName="/ppt/tags/tag28.xml" ContentType="application/vnd.openxmlformats-officedocument.presentationml.tags+xml"/>
  <Override PartName="/ppt/slides/slide13.xml" ContentType="application/vnd.openxmlformats-officedocument.presentationml.slide+xml"/>
  <Override PartName="/ppt/tags/tag37.xml" ContentType="application/vnd.openxmlformats-officedocument.presentationml.tags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tags/tag2.xml" ContentType="application/vnd.openxmlformats-officedocument.presentationml.tags+xml"/>
  <Override PartName="/ppt/tags/tag13.xml" ContentType="application/vnd.openxmlformats-officedocument.presentationml.tags+xml"/>
  <Override PartName="/ppt/theme/theme2.xml" ContentType="application/vnd.openxmlformats-officedocument.theme+xml"/>
  <Override PartName="/ppt/slides/slide67.xml" ContentType="application/vnd.openxmlformats-officedocument.presentationml.slide+xml"/>
  <Override PartName="/ppt/notesSlides/notesSlide3.xml" ContentType="application/vnd.openxmlformats-officedocument.presentationml.notesSlide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2.xml" ContentType="application/vnd.openxmlformats-officedocument.presentationml.tags+xml"/>
  <Override PartName="/ppt/tags/tag8.xml" ContentType="application/vnd.openxmlformats-officedocument.presentationml.tags+xml"/>
  <Override PartName="/ppt/tags/tag19.xml" ContentType="application/vnd.openxmlformats-officedocument.presentationml.tags+xml"/>
  <Override PartName="/ppt/notesSlides/notesSlide8.xml" ContentType="application/vnd.openxmlformats-officedocument.presentationml.notesSlide+xml"/>
  <Override PartName="/ppt/tags/tag29.xml" ContentType="application/vnd.openxmlformats-officedocument.presentationml.tags+xml"/>
  <Override PartName="/ppt/slides/slide14.xml" ContentType="application/vnd.openxmlformats-officedocument.presentationml.slide+xml"/>
  <Override PartName="/ppt/tags/tag38.xml" ContentType="application/vnd.openxmlformats-officedocument.presentationml.tags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tableStyles.xml" ContentType="application/vnd.openxmlformats-officedocument.presentationml.tableStyles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docProps/core.xml" ContentType="application/vnd.openxmlformats-package.core-properties+xml"/>
  <Override PartName="/ppt/tags/tag3.xml" ContentType="application/vnd.openxmlformats-officedocument.presentationml.tags+xml"/>
  <Override PartName="/ppt/slides/slide68.xml" ContentType="application/vnd.openxmlformats-officedocument.presentationml.slide+xml"/>
  <Override PartName="/ppt/theme/theme3.xml" ContentType="application/vnd.openxmlformats-officedocument.theme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3.xml" ContentType="application/vnd.openxmlformats-officedocument.presentationml.tags+xml"/>
  <Override PartName="/ppt/tags/tag9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15.xml" ContentType="application/vnd.openxmlformats-officedocument.presentationml.slide+xml"/>
  <Override PartName="/ppt/tags/tag39.xml" ContentType="application/vnd.openxmlformats-officedocument.presentationml.tags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59.xml" ContentType="application/vnd.openxmlformats-officedocument.presentationml.slide+xml"/>
  <Override PartName="/ppt/tags/tag4.xml" ContentType="application/vnd.openxmlformats-officedocument.presentationml.tags+xml"/>
  <Override PartName="/ppt/tags/tag15.xml" ContentType="application/vnd.openxmlformats-officedocument.presentationml.tags+xml"/>
  <Override PartName="/ppt/slides/slide69.xml" ContentType="application/vnd.openxmlformats-officedocument.presentationml.slide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slides/slide10.xml" ContentType="application/vnd.openxmlformats-officedocument.presentationml.slide+xml"/>
  <Override PartName="/ppt/tags/tag34.xml" ContentType="application/vnd.openxmlformats-officedocument.presentationml.tags+xml"/>
  <Override PartName="/ppt/slides/slide20.xml" ContentType="application/vnd.openxmlformats-officedocument.presentationml.slide+xml"/>
  <Override PartName="/ppt/tags/tag44.xml" ContentType="application/vnd.openxmlformats-officedocument.presentationml.tags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rels" ContentType="application/vnd.openxmlformats-package.relationships+xml"/>
  <Override PartName="/ppt/slides/slide26.xml" ContentType="application/vnd.openxmlformats-officedocument.presentationml.slide+xml"/>
  <Default Extension="wmf" ContentType="image/x-wmf"/>
  <Override PartName="/ppt/slides/slide7.xml" ContentType="application/vnd.openxmlformats-officedocument.presentationml.slide+xml"/>
  <Override PartName="/ppt/slides/slide35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tags/tag10.xml" ContentType="application/vnd.openxmlformats-officedocument.presentationml.tags+xml"/>
  <Override PartName="/ppt/presProps.xml" ContentType="application/vnd.openxmlformats-officedocument.presentationml.presProps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tags/tag20.xml" ContentType="application/vnd.openxmlformats-officedocument.presentationml.tags+xml"/>
  <Override PartName="/ppt/presentation.xml" ContentType="application/vnd.openxmlformats-officedocument.presentationml.presentation.main+xml"/>
  <Default Extension="tiff" ContentType="image/tiff"/>
  <Override PartName="/ppt/tags/tag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6.xml" ContentType="application/vnd.openxmlformats-officedocument.presentationml.tags+xml"/>
  <Override PartName="/ppt/slides/slide11.xml" ContentType="application/vnd.openxmlformats-officedocument.presentationml.slide+xml"/>
  <Override PartName="/ppt/tags/tag35.xml" ContentType="application/vnd.openxmlformats-officedocument.presentationml.tags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slides/slide17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Default Extension="pdf" ContentType="application/pdf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tags/tag11.xml" ContentType="application/vnd.openxmlformats-officedocument.presentationml.tags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tags/tag40.xml" ContentType="application/vnd.openxmlformats-officedocument.presentationml.tags+xml"/>
  <Override PartName="/ppt/tags/tag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27.xml" ContentType="application/vnd.openxmlformats-officedocument.presentationml.tags+xml"/>
  <Override PartName="/ppt/slides/slide12.xml" ContentType="application/vnd.openxmlformats-officedocument.presentationml.slide+xml"/>
  <Override PartName="/ppt/tags/tag36.xml" ContentType="application/vnd.openxmlformats-officedocument.presentationml.tags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274" r:id="rId2"/>
    <p:sldId id="273" r:id="rId3"/>
    <p:sldId id="275" r:id="rId4"/>
    <p:sldId id="278" r:id="rId5"/>
    <p:sldId id="361" r:id="rId6"/>
    <p:sldId id="277" r:id="rId7"/>
    <p:sldId id="280" r:id="rId8"/>
    <p:sldId id="281" r:id="rId9"/>
    <p:sldId id="285" r:id="rId10"/>
    <p:sldId id="287" r:id="rId11"/>
    <p:sldId id="291" r:id="rId12"/>
    <p:sldId id="352" r:id="rId13"/>
    <p:sldId id="288" r:id="rId14"/>
    <p:sldId id="293" r:id="rId15"/>
    <p:sldId id="289" r:id="rId16"/>
    <p:sldId id="283" r:id="rId17"/>
    <p:sldId id="294" r:id="rId18"/>
    <p:sldId id="290" r:id="rId19"/>
    <p:sldId id="362" r:id="rId20"/>
    <p:sldId id="295" r:id="rId21"/>
    <p:sldId id="296" r:id="rId22"/>
    <p:sldId id="286" r:id="rId23"/>
    <p:sldId id="299" r:id="rId24"/>
    <p:sldId id="363" r:id="rId25"/>
    <p:sldId id="306" r:id="rId26"/>
    <p:sldId id="298" r:id="rId27"/>
    <p:sldId id="300" r:id="rId28"/>
    <p:sldId id="301" r:id="rId29"/>
    <p:sldId id="304" r:id="rId30"/>
    <p:sldId id="364" r:id="rId31"/>
    <p:sldId id="305" r:id="rId32"/>
    <p:sldId id="307" r:id="rId33"/>
    <p:sldId id="292" r:id="rId34"/>
    <p:sldId id="308" r:id="rId35"/>
    <p:sldId id="353" r:id="rId36"/>
    <p:sldId id="309" r:id="rId37"/>
    <p:sldId id="297" r:id="rId38"/>
    <p:sldId id="311" r:id="rId39"/>
    <p:sldId id="315" r:id="rId40"/>
    <p:sldId id="312" r:id="rId41"/>
    <p:sldId id="313" r:id="rId42"/>
    <p:sldId id="314" r:id="rId43"/>
    <p:sldId id="316" r:id="rId44"/>
    <p:sldId id="317" r:id="rId45"/>
    <p:sldId id="321" r:id="rId46"/>
    <p:sldId id="319" r:id="rId47"/>
    <p:sldId id="322" r:id="rId48"/>
    <p:sldId id="324" r:id="rId49"/>
    <p:sldId id="320" r:id="rId50"/>
    <p:sldId id="318" r:id="rId51"/>
    <p:sldId id="323" r:id="rId52"/>
    <p:sldId id="328" r:id="rId53"/>
    <p:sldId id="325" r:id="rId54"/>
    <p:sldId id="326" r:id="rId55"/>
    <p:sldId id="330" r:id="rId56"/>
    <p:sldId id="343" r:id="rId57"/>
    <p:sldId id="344" r:id="rId58"/>
    <p:sldId id="346" r:id="rId59"/>
    <p:sldId id="345" r:id="rId60"/>
    <p:sldId id="348" r:id="rId61"/>
    <p:sldId id="331" r:id="rId62"/>
    <p:sldId id="332" r:id="rId63"/>
    <p:sldId id="333" r:id="rId64"/>
    <p:sldId id="334" r:id="rId65"/>
    <p:sldId id="336" r:id="rId66"/>
    <p:sldId id="338" r:id="rId67"/>
    <p:sldId id="339" r:id="rId68"/>
    <p:sldId id="358" r:id="rId69"/>
    <p:sldId id="360" r:id="rId70"/>
    <p:sldId id="327" r:id="rId71"/>
    <p:sldId id="349" r:id="rId72"/>
    <p:sldId id="351" r:id="rId73"/>
    <p:sldId id="276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999999"/>
    <a:srgbClr val="7F7F7F"/>
    <a:srgbClr val="6B6B6B"/>
    <a:srgbClr val="757575"/>
    <a:srgbClr val="7A0000"/>
    <a:srgbClr val="F5CC7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304" y="-6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34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handoutMaster" Target="handoutMasters/handout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F6818-0ABF-E542-BC1F-8AA196276531}" type="datetimeFigureOut">
              <a:rPr lang="en-US" smtClean="0"/>
              <a:pPr/>
              <a:t>11/29/10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BE9F8-BB07-744B-BB13-E199EE811B6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567DC-6991-4306-801E-15081FF1F6D8}" type="datetimeFigureOut">
              <a:rPr lang="en-US" smtClean="0"/>
              <a:pPr/>
              <a:t>11/29/10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EAB3C-576F-4644-A0B7-77D427527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974720-E612-4F79-8BEA-E92EEC7D0A78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EAB3C-576F-4644-A0B7-77D42752785F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x(t) = \</a:t>
            </a:r>
            <a:r>
              <a:rPr lang="fr-FR" dirty="0" err="1" smtClean="0"/>
              <a:t>sum</a:t>
            </a:r>
            <a:r>
              <a:rPr lang="fr-FR" dirty="0" smtClean="0"/>
              <a:t>_{n=-\</a:t>
            </a:r>
            <a:r>
              <a:rPr lang="fr-FR" dirty="0" err="1" smtClean="0"/>
              <a:t>infty}^{\infty}x[n]\mathrm{sinc</a:t>
            </a:r>
            <a:r>
              <a:rPr lang="fr-FR" dirty="0" smtClean="0"/>
              <a:t>} \</a:t>
            </a:r>
            <a:r>
              <a:rPr lang="fr-FR" dirty="0" err="1" smtClean="0"/>
              <a:t>bigg</a:t>
            </a:r>
            <a:r>
              <a:rPr lang="fr-FR" dirty="0" smtClean="0"/>
              <a:t>( \</a:t>
            </a:r>
            <a:r>
              <a:rPr lang="fr-FR" dirty="0" err="1" smtClean="0"/>
              <a:t>frac{t-nT_s}{T_s}\bigg</a:t>
            </a:r>
            <a:r>
              <a:rPr lang="fr-FR" dirty="0" smtClean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EAB3C-576F-4644-A0B7-77D42752785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FR" dirty="0" smtClean="0"/>
              <a:t>Latex:</a:t>
            </a:r>
          </a:p>
          <a:p>
            <a:pPr eaLnBrk="1" hangingPunct="1"/>
            <a:r>
              <a:rPr lang="fr-FR" dirty="0" smtClean="0"/>
              <a:t>x(t) = \</a:t>
            </a:r>
            <a:r>
              <a:rPr lang="fr-FR" dirty="0" err="1" smtClean="0"/>
              <a:t>sum</a:t>
            </a:r>
            <a:r>
              <a:rPr lang="fr-FR" dirty="0" smtClean="0"/>
              <a:t>_{n\in </a:t>
            </a:r>
            <a:r>
              <a:rPr lang="fr-FR" dirty="0" err="1" smtClean="0"/>
              <a:t>Z}x(nT)\mathrm{sinc}(t/T-n</a:t>
            </a:r>
            <a:r>
              <a:rPr lang="fr-FR" dirty="0" smtClean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EAB3C-576F-4644-A0B7-77D42752785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X_m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= &amp;  \int_0^1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x(t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\;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e^{-j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2\pi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}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\\   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&amp; = &amp;  \int_0^1 (\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sum_{k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=0}^{K-1}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alpha_k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delta(t-t_k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)  \;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e^{-j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2\pi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}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\\   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&amp; = &amp; 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sum_{k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=0}^{K-1}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alpha_k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e^{-j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2\pi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t_k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}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x(t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= 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sum_{m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=Z}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X_m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\;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e^{-j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2\pi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}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EAB3C-576F-4644-A0B7-77D42752785F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FR" dirty="0" smtClean="0"/>
              <a:t>x(t) = \</a:t>
            </a:r>
            <a:r>
              <a:rPr lang="fr-FR" dirty="0" err="1" smtClean="0"/>
              <a:t>sum</a:t>
            </a:r>
            <a:r>
              <a:rPr lang="fr-FR" dirty="0" smtClean="0"/>
              <a:t>_{k=1}^{K} \</a:t>
            </a:r>
            <a:r>
              <a:rPr lang="fr-FR" dirty="0" err="1" smtClean="0"/>
              <a:t>sum</a:t>
            </a:r>
            <a:r>
              <a:rPr lang="fr-FR" dirty="0" smtClean="0"/>
              <a:t>_{k' \in Z} </a:t>
            </a:r>
            <a:r>
              <a:rPr lang="fr-FR" dirty="0" err="1" smtClean="0"/>
              <a:t>x_k</a:t>
            </a:r>
            <a:r>
              <a:rPr lang="fr-FR" dirty="0" smtClean="0"/>
              <a:t> \delta (</a:t>
            </a:r>
            <a:r>
              <a:rPr lang="fr-FR" dirty="0" err="1" smtClean="0"/>
              <a:t>t-t_k-k</a:t>
            </a:r>
            <a:r>
              <a:rPr lang="fr-FR" dirty="0" smtClean="0"/>
              <a:t>'\tau)</a:t>
            </a:r>
          </a:p>
          <a:p>
            <a:pPr eaLnBrk="1" hangingPunct="1"/>
            <a:r>
              <a:rPr lang="fr-FR" dirty="0" smtClean="0"/>
              <a:t>\</a:t>
            </a:r>
            <a:r>
              <a:rPr lang="fr-FR" dirty="0" err="1" smtClean="0"/>
              <a:t>varphi</a:t>
            </a:r>
            <a:r>
              <a:rPr lang="fr-FR" dirty="0" smtClean="0"/>
              <a:t> (t) = \</a:t>
            </a:r>
            <a:r>
              <a:rPr lang="fr-FR" dirty="0" err="1" smtClean="0"/>
              <a:t>sum</a:t>
            </a:r>
            <a:r>
              <a:rPr lang="fr-FR" dirty="0" smtClean="0"/>
              <a:t>_{k' \in Z} \</a:t>
            </a:r>
            <a:r>
              <a:rPr lang="fr-FR" dirty="0" err="1" smtClean="0"/>
              <a:t>mathrm{sinc</a:t>
            </a:r>
            <a:r>
              <a:rPr lang="fr-FR" dirty="0" smtClean="0"/>
              <a:t>} \</a:t>
            </a:r>
            <a:r>
              <a:rPr lang="fr-FR" dirty="0" err="1" smtClean="0"/>
              <a:t>big</a:t>
            </a:r>
            <a:r>
              <a:rPr lang="fr-FR" dirty="0" smtClean="0"/>
              <a:t>( B(</a:t>
            </a:r>
            <a:r>
              <a:rPr lang="fr-FR" dirty="0" err="1" smtClean="0"/>
              <a:t>t-k</a:t>
            </a:r>
            <a:r>
              <a:rPr lang="fr-FR" dirty="0" smtClean="0"/>
              <a:t>'\tau) \</a:t>
            </a:r>
            <a:r>
              <a:rPr lang="fr-FR" dirty="0" err="1" smtClean="0"/>
              <a:t>big</a:t>
            </a:r>
            <a:r>
              <a:rPr lang="fr-FR" dirty="0" smtClean="0"/>
              <a:t>) = \frac{\sin(\pi </a:t>
            </a:r>
            <a:r>
              <a:rPr lang="fr-FR" dirty="0" err="1" smtClean="0"/>
              <a:t>Bt</a:t>
            </a:r>
            <a:r>
              <a:rPr lang="fr-FR" dirty="0" smtClean="0"/>
              <a:t>)}{B\tau \sin(\pi t / \tau)}</a:t>
            </a:r>
          </a:p>
          <a:p>
            <a:pPr eaLnBrk="1" hangingPunct="1"/>
            <a:r>
              <a:rPr lang="fr-FR" dirty="0" err="1" smtClean="0"/>
              <a:t>y_n</a:t>
            </a:r>
            <a:r>
              <a:rPr lang="fr-FR" dirty="0" smtClean="0"/>
              <a:t> = \</a:t>
            </a:r>
            <a:r>
              <a:rPr lang="fr-FR" dirty="0" err="1" smtClean="0"/>
              <a:t>sum</a:t>
            </a:r>
            <a:r>
              <a:rPr lang="fr-FR" dirty="0" smtClean="0"/>
              <a:t>_{k=1}^K </a:t>
            </a:r>
            <a:r>
              <a:rPr lang="fr-FR" dirty="0" err="1" smtClean="0"/>
              <a:t>x_k</a:t>
            </a:r>
            <a:r>
              <a:rPr lang="fr-FR" dirty="0" smtClean="0"/>
              <a:t> \</a:t>
            </a:r>
            <a:r>
              <a:rPr lang="fr-FR" dirty="0" err="1" smtClean="0"/>
              <a:t>varphi</a:t>
            </a:r>
            <a:r>
              <a:rPr lang="fr-FR" dirty="0" smtClean="0"/>
              <a:t> (</a:t>
            </a:r>
            <a:r>
              <a:rPr lang="fr-FR" dirty="0" err="1" smtClean="0"/>
              <a:t>nT-t_k</a:t>
            </a:r>
            <a:r>
              <a:rPr lang="fr-FR" dirty="0" smtClean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EAB3C-576F-4644-A0B7-77D42752785F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binom{n}{k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\</a:t>
            </a:r>
            <a:r>
              <a:rPr lang="fr-FR" dirty="0" err="1" smtClean="0"/>
              <a:t>hat</a:t>
            </a:r>
            <a:r>
              <a:rPr lang="fr-FR" dirty="0" smtClean="0"/>
              <a:t>{y}_k = </a:t>
            </a:r>
            <a:r>
              <a:rPr lang="fr-FR" dirty="0" err="1" smtClean="0"/>
              <a:t>F_k</a:t>
            </a:r>
            <a:r>
              <a:rPr lang="fr-FR" dirty="0" smtClean="0"/>
              <a:t> (</a:t>
            </a:r>
            <a:r>
              <a:rPr lang="fr-FR" dirty="0" err="1" smtClean="0"/>
              <a:t>F_k</a:t>
            </a:r>
            <a:r>
              <a:rPr lang="fr-FR" dirty="0" smtClean="0"/>
              <a:t>^* F_k)^{-1} F^*_</a:t>
            </a:r>
            <a:r>
              <a:rPr lang="fr-FR" dirty="0" err="1" smtClean="0"/>
              <a:t>ky</a:t>
            </a:r>
            <a:endParaRPr lang="fr-F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EAB3C-576F-4644-A0B7-77D42752785F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FR" dirty="0" smtClean="0"/>
              <a:t>F_{2K \times n} = \</a:t>
            </a:r>
            <a:r>
              <a:rPr lang="fr-FR" dirty="0" err="1" smtClean="0"/>
              <a:t>begin{pmatrix</a:t>
            </a:r>
            <a:r>
              <a:rPr lang="fr-FR" dirty="0" smtClean="0"/>
              <a:t>} 1 &amp;&amp; 1 &amp;&amp; \dots &amp;&amp; 1 \\ 1 &amp;&amp; W &amp;&amp; \dots &amp;&amp; W^{N-1} \\ \</a:t>
            </a:r>
            <a:r>
              <a:rPr lang="fr-FR" dirty="0" err="1" smtClean="0"/>
              <a:t>vdots</a:t>
            </a:r>
            <a:r>
              <a:rPr lang="fr-FR" dirty="0" smtClean="0"/>
              <a:t> &amp;&amp; \</a:t>
            </a:r>
            <a:r>
              <a:rPr lang="fr-FR" dirty="0" err="1" smtClean="0"/>
              <a:t>vdots</a:t>
            </a:r>
            <a:r>
              <a:rPr lang="fr-FR" dirty="0" smtClean="0"/>
              <a:t> &amp;&amp; &amp;&amp; \</a:t>
            </a:r>
            <a:r>
              <a:rPr lang="fr-FR" dirty="0" err="1" smtClean="0"/>
              <a:t>vdots</a:t>
            </a:r>
            <a:r>
              <a:rPr lang="fr-FR" dirty="0" smtClean="0"/>
              <a:t> \\ 1 &amp;&amp; W^{2K-1} &amp;&amp; \dots &amp;&amp; W^{(2K-1)(N-1)} \end{</a:t>
            </a:r>
            <a:r>
              <a:rPr lang="fr-FR" dirty="0" err="1" smtClean="0"/>
              <a:t>pmatrix</a:t>
            </a:r>
            <a:r>
              <a:rPr lang="fr-FR" dirty="0" smtClean="0"/>
              <a:t>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EAB3C-576F-4644-A0B7-77D42752785F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FR" dirty="0" smtClean="0"/>
              <a:t>(1-\delta_K) \|x\|^2_2 \le \|Fx\|^2_2 \le (1+\delta_K)\|x\|^2_2</a:t>
            </a:r>
          </a:p>
          <a:p>
            <a:pPr eaLnBrk="1" hangingPunct="1"/>
            <a:endParaRPr lang="fr-FR" dirty="0" smtClean="0"/>
          </a:p>
          <a:p>
            <a:pPr eaLnBrk="1" hangingPunct="1"/>
            <a:r>
              <a:rPr lang="fr-FR" dirty="0" smtClean="0"/>
              <a:t>\min_{\</a:t>
            </a:r>
            <a:r>
              <a:rPr lang="fr-FR" dirty="0" err="1" smtClean="0"/>
              <a:t>hat</a:t>
            </a:r>
            <a:r>
              <a:rPr lang="fr-FR" dirty="0" smtClean="0"/>
              <a:t>{x}\in R^N}\|\hat{x}\|_1</a:t>
            </a:r>
          </a:p>
          <a:p>
            <a:pPr eaLnBrk="1" hangingPunct="1"/>
            <a:endParaRPr lang="fr-FR" dirty="0" smtClean="0"/>
          </a:p>
          <a:p>
            <a:pPr eaLnBrk="1" hangingPunct="1"/>
            <a:r>
              <a:rPr lang="fr-FR" dirty="0" smtClean="0"/>
              <a:t>y=F\</a:t>
            </a:r>
            <a:r>
              <a:rPr lang="fr-FR" dirty="0" err="1" smtClean="0"/>
              <a:t>hat</a:t>
            </a:r>
            <a:r>
              <a:rPr lang="fr-FR" dirty="0" smtClean="0"/>
              <a:t>{x}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EAB3C-576F-4644-A0B7-77D42752785F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FR" dirty="0" smtClean="0"/>
              <a:t>M_1 &amp; \</a:t>
            </a:r>
            <a:r>
              <a:rPr lang="fr-FR" dirty="0" err="1" smtClean="0"/>
              <a:t>ge</a:t>
            </a:r>
            <a:r>
              <a:rPr lang="fr-FR" dirty="0" smtClean="0"/>
              <a:t> &amp; \min \{ </a:t>
            </a:r>
            <a:r>
              <a:rPr lang="fr-FR" dirty="0" err="1" smtClean="0"/>
              <a:t>K+r,N</a:t>
            </a:r>
            <a:r>
              <a:rPr lang="fr-FR" dirty="0" smtClean="0"/>
              <a:t> \} \\M_2 &amp; \</a:t>
            </a:r>
            <a:r>
              <a:rPr lang="fr-FR" dirty="0" err="1" smtClean="0"/>
              <a:t>ge</a:t>
            </a:r>
            <a:r>
              <a:rPr lang="fr-FR" dirty="0" smtClean="0"/>
              <a:t> &amp; \min \{ </a:t>
            </a:r>
            <a:r>
              <a:rPr lang="fr-FR" dirty="0" err="1" smtClean="0"/>
              <a:t>K+r,N</a:t>
            </a:r>
            <a:r>
              <a:rPr lang="fr-FR" dirty="0" smtClean="0"/>
              <a:t> \} \\M_1 + M_2 &amp; \</a:t>
            </a:r>
            <a:r>
              <a:rPr lang="fr-FR" dirty="0" err="1" smtClean="0"/>
              <a:t>ge</a:t>
            </a:r>
            <a:r>
              <a:rPr lang="fr-FR" dirty="0" smtClean="0"/>
              <a:t> &amp; \min \{ N+K+r,2N \}</a:t>
            </a:r>
          </a:p>
          <a:p>
            <a:pPr eaLnBrk="1" hangingPunct="1"/>
            <a:endParaRPr lang="fr-FR" dirty="0" smtClean="0"/>
          </a:p>
          <a:p>
            <a:pPr eaLnBrk="1" hangingPunct="1"/>
            <a:r>
              <a:rPr lang="fr-FR" dirty="0" smtClean="0"/>
              <a:t>M_1 &amp; \</a:t>
            </a:r>
            <a:r>
              <a:rPr lang="fr-FR" dirty="0" err="1" smtClean="0"/>
              <a:t>ge</a:t>
            </a:r>
            <a:r>
              <a:rPr lang="fr-FR" dirty="0" smtClean="0"/>
              <a:t> &amp; \min \{ 2K+1,N \} \\M_2 &amp; \</a:t>
            </a:r>
            <a:r>
              <a:rPr lang="fr-FR" dirty="0" err="1" smtClean="0"/>
              <a:t>ge</a:t>
            </a:r>
            <a:r>
              <a:rPr lang="fr-FR" dirty="0" smtClean="0"/>
              <a:t> &amp; \min \{ 2K+1,N \} \\M_1 + M_2 &amp; \</a:t>
            </a:r>
            <a:r>
              <a:rPr lang="fr-FR" dirty="0" err="1" smtClean="0"/>
              <a:t>ge</a:t>
            </a:r>
            <a:r>
              <a:rPr lang="fr-FR" dirty="0" smtClean="0"/>
              <a:t> &amp; \min \{ N+2K+1,2N \}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EAB3C-576F-4644-A0B7-77D42752785F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4290"/>
            <a:ext cx="7772400" cy="1470025"/>
          </a:xfrm>
        </p:spPr>
        <p:txBody>
          <a:bodyPr>
            <a:normAutofit/>
          </a:bodyPr>
          <a:lstStyle>
            <a:lvl1pPr algn="l">
              <a:defRPr sz="3500" b="1" i="0" baseline="0">
                <a:solidFill>
                  <a:srgbClr val="7A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8629" y="2571744"/>
            <a:ext cx="7786742" cy="857256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rgbClr val="6B6B6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78629" y="1785938"/>
            <a:ext cx="7786742" cy="4286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14348" y="3786190"/>
            <a:ext cx="7786688" cy="857259"/>
          </a:xfrm>
        </p:spPr>
        <p:txBody>
          <a:bodyPr>
            <a:normAutofit/>
          </a:bodyPr>
          <a:lstStyle>
            <a:lvl1pPr>
              <a:buNone/>
              <a:defRPr sz="2300" baseline="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714375" y="5214938"/>
            <a:ext cx="7786688" cy="1000125"/>
          </a:xfrm>
        </p:spPr>
        <p:txBody>
          <a:bodyPr>
            <a:normAutofit/>
          </a:bodyPr>
          <a:lstStyle>
            <a:lvl1pPr>
              <a:buNone/>
              <a:defRPr sz="1800" i="1" baseline="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14290"/>
          </a:xfrm>
          <a:prstGeom prst="rect">
            <a:avLst/>
          </a:prstGeom>
          <a:solidFill>
            <a:srgbClr val="757575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57575"/>
              </a:solidFill>
            </a:endParaRPr>
          </a:p>
        </p:txBody>
      </p:sp>
      <p:pic>
        <p:nvPicPr>
          <p:cNvPr id="8" name="Picture 7" descr="EPFL_LOG_RVB-55[1].t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97240" y="0"/>
            <a:ext cx="746760" cy="3606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980C-F9EE-6C46-9D12-29DD146352AF}" type="datetime1">
              <a:rPr lang="en-US" smtClean="0"/>
              <a:pPr/>
              <a:t>11/29/10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0C524-F7D0-9E4F-9BCA-525331250A68}" type="datetime1">
              <a:rPr lang="en-US" smtClean="0"/>
              <a:pPr/>
              <a:t>11/29/10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aseline="0">
                <a:solidFill>
                  <a:srgbClr val="7A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72" y="1571612"/>
            <a:ext cx="8229600" cy="4525963"/>
          </a:xfrm>
        </p:spPr>
        <p:txBody>
          <a:bodyPr/>
          <a:lstStyle>
            <a:lvl1pPr>
              <a:defRPr baseline="0">
                <a:solidFill>
                  <a:srgbClr val="6B6B6B"/>
                </a:solidFill>
              </a:defRPr>
            </a:lvl1pPr>
            <a:lvl2pPr>
              <a:defRPr baseline="0">
                <a:solidFill>
                  <a:srgbClr val="7F7F7F"/>
                </a:solidFill>
              </a:defRPr>
            </a:lvl2pPr>
            <a:lvl3pPr>
              <a:defRPr baseline="0">
                <a:solidFill>
                  <a:srgbClr val="7F7F7F"/>
                </a:solidFill>
              </a:defRPr>
            </a:lvl3pPr>
            <a:lvl4pPr>
              <a:defRPr baseline="0">
                <a:solidFill>
                  <a:srgbClr val="7F7F7F"/>
                </a:solidFill>
              </a:defRPr>
            </a:lvl4pPr>
            <a:lvl5pPr>
              <a:defRPr baseline="0"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14290"/>
          </a:xfrm>
          <a:prstGeom prst="rect">
            <a:avLst/>
          </a:prstGeom>
          <a:solidFill>
            <a:srgbClr val="757575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EPFL_LOG_RVB-55[1].t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97240" y="0"/>
            <a:ext cx="746760" cy="3606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53A6B-B33A-BF41-832A-F8889C64A31F}" type="datetime1">
              <a:rPr lang="en-US" smtClean="0"/>
              <a:pPr/>
              <a:t>11/29/10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7A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rgbClr val="6B6B6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214290"/>
          </a:xfrm>
          <a:prstGeom prst="rect">
            <a:avLst/>
          </a:prstGeom>
          <a:solidFill>
            <a:srgbClr val="757575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PFL_LOG_RVB-55[1].t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97240" y="0"/>
            <a:ext cx="746760" cy="3606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09C47-ACC6-1E41-9641-D5E4B18EA1E4}" type="datetime1">
              <a:rPr lang="en-US" smtClean="0"/>
              <a:pPr/>
              <a:t>11/29/10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8C7BA-4D04-674F-918F-9975457AB634}" type="datetime1">
              <a:rPr lang="en-US" smtClean="0"/>
              <a:pPr/>
              <a:t>11/29/10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D831D-D9D8-B945-A89F-4F9FAAB67596}" type="datetime1">
              <a:rPr lang="en-US" smtClean="0"/>
              <a:pPr/>
              <a:t>11/29/10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7BF46-D27D-4241-B945-7A6EC6AB9110}" type="datetime1">
              <a:rPr lang="en-US" smtClean="0"/>
              <a:pPr/>
              <a:t>11/29/10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8AC45-8270-924D-8F5A-AACDC2A8814B}" type="datetime1">
              <a:rPr lang="en-US" smtClean="0"/>
              <a:pPr/>
              <a:t>11/29/10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EDB3-4B83-EA49-8EE3-976C6BF76684}" type="datetime1">
              <a:rPr lang="en-US" smtClean="0"/>
              <a:pPr/>
              <a:t>11/29/10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0D60-604F-E848-B0A1-87AAE3ED3171}" type="datetime1">
              <a:rPr lang="en-US" smtClean="0"/>
              <a:pPr/>
              <a:t>11/29/10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951EB-12C5-42C2-90A3-27CB6AFC8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df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df"/><Relationship Id="rId5" Type="http://schemas.openxmlformats.org/officeDocument/2006/relationships/image" Target="../media/image33.png"/><Relationship Id="rId6" Type="http://schemas.openxmlformats.org/officeDocument/2006/relationships/image" Target="../media/image34.pdf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d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df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df"/><Relationship Id="rId4" Type="http://schemas.openxmlformats.org/officeDocument/2006/relationships/image" Target="../media/image42.png"/><Relationship Id="rId5" Type="http://schemas.openxmlformats.org/officeDocument/2006/relationships/image" Target="../media/image43.pdf"/><Relationship Id="rId6" Type="http://schemas.openxmlformats.org/officeDocument/2006/relationships/image" Target="../media/image44.png"/><Relationship Id="rId7" Type="http://schemas.openxmlformats.org/officeDocument/2006/relationships/image" Target="../media/image45.pdf"/><Relationship Id="rId8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d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4" Type="http://schemas.openxmlformats.org/officeDocument/2006/relationships/tags" Target="../tags/tag18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0" Type="http://schemas.openxmlformats.org/officeDocument/2006/relationships/image" Target="../media/image62.png"/><Relationship Id="rId1" Type="http://schemas.openxmlformats.org/officeDocument/2006/relationships/tags" Target="../tags/tag15.xml"/><Relationship Id="rId2" Type="http://schemas.openxmlformats.org/officeDocument/2006/relationships/tags" Target="../tags/tag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4" Type="http://schemas.openxmlformats.org/officeDocument/2006/relationships/tags" Target="../tags/tag22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Relationship Id="rId1" Type="http://schemas.openxmlformats.org/officeDocument/2006/relationships/tags" Target="../tags/tag19.xml"/><Relationship Id="rId2" Type="http://schemas.openxmlformats.org/officeDocument/2006/relationships/tags" Target="../tags/tag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20" Type="http://schemas.openxmlformats.org/officeDocument/2006/relationships/image" Target="../media/image89.pdf"/><Relationship Id="rId21" Type="http://schemas.openxmlformats.org/officeDocument/2006/relationships/image" Target="../media/image90.png"/><Relationship Id="rId10" Type="http://schemas.openxmlformats.org/officeDocument/2006/relationships/image" Target="../media/image79.pdf"/><Relationship Id="rId11" Type="http://schemas.openxmlformats.org/officeDocument/2006/relationships/image" Target="../media/image80.png"/><Relationship Id="rId12" Type="http://schemas.openxmlformats.org/officeDocument/2006/relationships/image" Target="../media/image81.pdf"/><Relationship Id="rId13" Type="http://schemas.openxmlformats.org/officeDocument/2006/relationships/image" Target="../media/image82.png"/><Relationship Id="rId14" Type="http://schemas.openxmlformats.org/officeDocument/2006/relationships/image" Target="../media/image83.pdf"/><Relationship Id="rId15" Type="http://schemas.openxmlformats.org/officeDocument/2006/relationships/image" Target="../media/image84.png"/><Relationship Id="rId16" Type="http://schemas.openxmlformats.org/officeDocument/2006/relationships/image" Target="../media/image85.pdf"/><Relationship Id="rId17" Type="http://schemas.openxmlformats.org/officeDocument/2006/relationships/image" Target="../media/image86.png"/><Relationship Id="rId18" Type="http://schemas.openxmlformats.org/officeDocument/2006/relationships/image" Target="../media/image87.pdf"/><Relationship Id="rId19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df"/><Relationship Id="rId3" Type="http://schemas.openxmlformats.org/officeDocument/2006/relationships/image" Target="../media/image72.png"/><Relationship Id="rId4" Type="http://schemas.openxmlformats.org/officeDocument/2006/relationships/image" Target="../media/image73.pdf"/><Relationship Id="rId5" Type="http://schemas.openxmlformats.org/officeDocument/2006/relationships/image" Target="../media/image74.png"/><Relationship Id="rId6" Type="http://schemas.openxmlformats.org/officeDocument/2006/relationships/image" Target="../media/image75.pdf"/><Relationship Id="rId7" Type="http://schemas.openxmlformats.org/officeDocument/2006/relationships/image" Target="../media/image76.png"/><Relationship Id="rId8" Type="http://schemas.openxmlformats.org/officeDocument/2006/relationships/image" Target="../media/image77.pd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38.pdf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5.pdf"/><Relationship Id="rId20" Type="http://schemas.openxmlformats.org/officeDocument/2006/relationships/image" Target="../media/image116.png"/><Relationship Id="rId10" Type="http://schemas.openxmlformats.org/officeDocument/2006/relationships/image" Target="../media/image106.png"/><Relationship Id="rId11" Type="http://schemas.openxmlformats.org/officeDocument/2006/relationships/image" Target="../media/image107.pdf"/><Relationship Id="rId12" Type="http://schemas.openxmlformats.org/officeDocument/2006/relationships/image" Target="../media/image108.png"/><Relationship Id="rId13" Type="http://schemas.openxmlformats.org/officeDocument/2006/relationships/image" Target="../media/image109.pdf"/><Relationship Id="rId14" Type="http://schemas.openxmlformats.org/officeDocument/2006/relationships/image" Target="../media/image110.png"/><Relationship Id="rId15" Type="http://schemas.openxmlformats.org/officeDocument/2006/relationships/image" Target="../media/image111.pdf"/><Relationship Id="rId16" Type="http://schemas.openxmlformats.org/officeDocument/2006/relationships/image" Target="../media/image112.png"/><Relationship Id="rId17" Type="http://schemas.openxmlformats.org/officeDocument/2006/relationships/image" Target="../media/image113.pdf"/><Relationship Id="rId18" Type="http://schemas.openxmlformats.org/officeDocument/2006/relationships/image" Target="../media/image114.png"/><Relationship Id="rId19" Type="http://schemas.openxmlformats.org/officeDocument/2006/relationships/image" Target="../media/image115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9.pdf"/><Relationship Id="rId4" Type="http://schemas.openxmlformats.org/officeDocument/2006/relationships/image" Target="../media/image100.png"/><Relationship Id="rId5" Type="http://schemas.openxmlformats.org/officeDocument/2006/relationships/image" Target="../media/image101.pdf"/><Relationship Id="rId6" Type="http://schemas.openxmlformats.org/officeDocument/2006/relationships/image" Target="../media/image102.png"/><Relationship Id="rId7" Type="http://schemas.openxmlformats.org/officeDocument/2006/relationships/image" Target="../media/image103.pdf"/><Relationship Id="rId8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df"/><Relationship Id="rId5" Type="http://schemas.openxmlformats.org/officeDocument/2006/relationships/image" Target="../media/image108.png"/><Relationship Id="rId6" Type="http://schemas.openxmlformats.org/officeDocument/2006/relationships/image" Target="../media/image120.pdf"/><Relationship Id="rId7" Type="http://schemas.openxmlformats.org/officeDocument/2006/relationships/image" Target="../media/image121.png"/><Relationship Id="rId8" Type="http://schemas.openxmlformats.org/officeDocument/2006/relationships/image" Target="../media/image103.pdf"/><Relationship Id="rId9" Type="http://schemas.openxmlformats.org/officeDocument/2006/relationships/image" Target="../media/image104.png"/><Relationship Id="rId10" Type="http://schemas.openxmlformats.org/officeDocument/2006/relationships/image" Target="../media/image122.pdf"/><Relationship Id="rId11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d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6" Type="http://schemas.openxmlformats.org/officeDocument/2006/relationships/image" Target="../media/image125.png"/><Relationship Id="rId7" Type="http://schemas.openxmlformats.org/officeDocument/2006/relationships/image" Target="../media/image126.png"/><Relationship Id="rId1" Type="http://schemas.openxmlformats.org/officeDocument/2006/relationships/tags" Target="../tags/tag23.xml"/><Relationship Id="rId2" Type="http://schemas.openxmlformats.org/officeDocument/2006/relationships/tags" Target="../tags/tag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4" Type="http://schemas.openxmlformats.org/officeDocument/2006/relationships/tags" Target="../tags/tag29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7" Type="http://schemas.openxmlformats.org/officeDocument/2006/relationships/image" Target="../media/image128.png"/><Relationship Id="rId8" Type="http://schemas.openxmlformats.org/officeDocument/2006/relationships/image" Target="../media/image129.png"/><Relationship Id="rId9" Type="http://schemas.openxmlformats.org/officeDocument/2006/relationships/image" Target="../media/image130.png"/><Relationship Id="rId10" Type="http://schemas.openxmlformats.org/officeDocument/2006/relationships/image" Target="../media/image131.pdf"/><Relationship Id="rId11" Type="http://schemas.openxmlformats.org/officeDocument/2006/relationships/image" Target="../media/image132.png"/><Relationship Id="rId1" Type="http://schemas.openxmlformats.org/officeDocument/2006/relationships/tags" Target="../tags/tag26.xml"/><Relationship Id="rId2" Type="http://schemas.openxmlformats.org/officeDocument/2006/relationships/tags" Target="../tags/tag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df"/><Relationship Id="rId5" Type="http://schemas.openxmlformats.org/officeDocument/2006/relationships/image" Target="../media/image104.png"/><Relationship Id="rId6" Type="http://schemas.openxmlformats.org/officeDocument/2006/relationships/image" Target="../media/image105.pdf"/><Relationship Id="rId7" Type="http://schemas.openxmlformats.org/officeDocument/2006/relationships/image" Target="../media/image106.png"/><Relationship Id="rId8" Type="http://schemas.openxmlformats.org/officeDocument/2006/relationships/image" Target="../media/image107.pdf"/><Relationship Id="rId9" Type="http://schemas.openxmlformats.org/officeDocument/2006/relationships/image" Target="../media/image108.png"/><Relationship Id="rId10" Type="http://schemas.openxmlformats.org/officeDocument/2006/relationships/image" Target="../media/image133.pdf"/><Relationship Id="rId11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d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5" Type="http://schemas.openxmlformats.org/officeDocument/2006/relationships/image" Target="../media/image144.png"/><Relationship Id="rId6" Type="http://schemas.openxmlformats.org/officeDocument/2006/relationships/image" Target="../media/image145.png"/><Relationship Id="rId7" Type="http://schemas.openxmlformats.org/officeDocument/2006/relationships/image" Target="../media/image146.png"/><Relationship Id="rId8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5" Type="http://schemas.openxmlformats.org/officeDocument/2006/relationships/image" Target="../media/image151.png"/><Relationship Id="rId6" Type="http://schemas.openxmlformats.org/officeDocument/2006/relationships/image" Target="../media/image152.png"/><Relationship Id="rId7" Type="http://schemas.openxmlformats.org/officeDocument/2006/relationships/image" Target="../media/image153.png"/><Relationship Id="rId8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Relationship Id="rId3" Type="http://schemas.openxmlformats.org/officeDocument/2006/relationships/image" Target="../media/image15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png"/><Relationship Id="rId3" Type="http://schemas.openxmlformats.org/officeDocument/2006/relationships/image" Target="../media/image15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1.wmf"/><Relationship Id="rId12" Type="http://schemas.openxmlformats.org/officeDocument/2006/relationships/image" Target="../media/image162.wmf"/><Relationship Id="rId13" Type="http://schemas.openxmlformats.org/officeDocument/2006/relationships/image" Target="../media/image163.wmf"/><Relationship Id="rId14" Type="http://schemas.openxmlformats.org/officeDocument/2006/relationships/image" Target="../media/image17.wmf"/><Relationship Id="rId15" Type="http://schemas.openxmlformats.org/officeDocument/2006/relationships/image" Target="../media/image164.wmf"/><Relationship Id="rId16" Type="http://schemas.openxmlformats.org/officeDocument/2006/relationships/image" Target="../media/image165.png"/><Relationship Id="rId1" Type="http://schemas.openxmlformats.org/officeDocument/2006/relationships/tags" Target="../tags/tag30.xml"/><Relationship Id="rId2" Type="http://schemas.openxmlformats.org/officeDocument/2006/relationships/tags" Target="../tags/tag31.xml"/><Relationship Id="rId3" Type="http://schemas.openxmlformats.org/officeDocument/2006/relationships/tags" Target="../tags/tag32.xml"/><Relationship Id="rId4" Type="http://schemas.openxmlformats.org/officeDocument/2006/relationships/tags" Target="../tags/tag33.xml"/><Relationship Id="rId5" Type="http://schemas.openxmlformats.org/officeDocument/2006/relationships/tags" Target="../tags/tag34.xml"/><Relationship Id="rId6" Type="http://schemas.openxmlformats.org/officeDocument/2006/relationships/tags" Target="../tags/tag35.xml"/><Relationship Id="rId7" Type="http://schemas.openxmlformats.org/officeDocument/2006/relationships/tags" Target="../tags/tag36.xml"/><Relationship Id="rId8" Type="http://schemas.openxmlformats.org/officeDocument/2006/relationships/slideLayout" Target="../slideLayouts/slideLayout2.xml"/><Relationship Id="rId9" Type="http://schemas.openxmlformats.org/officeDocument/2006/relationships/image" Target="../media/image159.wmf"/><Relationship Id="rId10" Type="http://schemas.openxmlformats.org/officeDocument/2006/relationships/image" Target="../media/image160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4" Type="http://schemas.openxmlformats.org/officeDocument/2006/relationships/image" Target="../media/image167.png"/><Relationship Id="rId5" Type="http://schemas.openxmlformats.org/officeDocument/2006/relationships/image" Target="../media/image168.png"/><Relationship Id="rId6" Type="http://schemas.openxmlformats.org/officeDocument/2006/relationships/image" Target="../media/image169.png"/><Relationship Id="rId7" Type="http://schemas.openxmlformats.org/officeDocument/2006/relationships/image" Target="../media/image170.pdf"/><Relationship Id="rId8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df"/><Relationship Id="rId4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4" Type="http://schemas.openxmlformats.org/officeDocument/2006/relationships/image" Target="../media/image175.png"/><Relationship Id="rId5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image" Target="../media/image179.png"/><Relationship Id="rId5" Type="http://schemas.openxmlformats.org/officeDocument/2006/relationships/image" Target="../media/image180.png"/><Relationship Id="rId6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2.png"/><Relationship Id="rId3" Type="http://schemas.openxmlformats.org/officeDocument/2006/relationships/image" Target="../media/image18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png"/><Relationship Id="rId3" Type="http://schemas.openxmlformats.org/officeDocument/2006/relationships/image" Target="../media/image18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png"/><Relationship Id="rId3" Type="http://schemas.openxmlformats.org/officeDocument/2006/relationships/image" Target="../media/image18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4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4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4" Type="http://schemas.openxmlformats.org/officeDocument/2006/relationships/image" Target="../media/image194.png"/><Relationship Id="rId5" Type="http://schemas.openxmlformats.org/officeDocument/2006/relationships/image" Target="../media/image195.png"/><Relationship Id="rId6" Type="http://schemas.openxmlformats.org/officeDocument/2006/relationships/image" Target="../media/image196.png"/><Relationship Id="rId7" Type="http://schemas.openxmlformats.org/officeDocument/2006/relationships/image" Target="../media/image19.pdf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png"/></Relationships>
</file>

<file path=ppt/slides/_rels/slide6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7.png"/><Relationship Id="rId12" Type="http://schemas.openxmlformats.org/officeDocument/2006/relationships/image" Target="../media/image198.png"/><Relationship Id="rId13" Type="http://schemas.openxmlformats.org/officeDocument/2006/relationships/image" Target="../media/image199.png"/><Relationship Id="rId14" Type="http://schemas.openxmlformats.org/officeDocument/2006/relationships/image" Target="../media/image200.png"/><Relationship Id="rId15" Type="http://schemas.openxmlformats.org/officeDocument/2006/relationships/image" Target="../media/image201.png"/><Relationship Id="rId1" Type="http://schemas.openxmlformats.org/officeDocument/2006/relationships/tags" Target="../tags/tag37.xml"/><Relationship Id="rId2" Type="http://schemas.openxmlformats.org/officeDocument/2006/relationships/tags" Target="../tags/tag38.xml"/><Relationship Id="rId3" Type="http://schemas.openxmlformats.org/officeDocument/2006/relationships/tags" Target="../tags/tag39.xml"/><Relationship Id="rId4" Type="http://schemas.openxmlformats.org/officeDocument/2006/relationships/tags" Target="../tags/tag40.xml"/><Relationship Id="rId5" Type="http://schemas.openxmlformats.org/officeDocument/2006/relationships/tags" Target="../tags/tag41.xml"/><Relationship Id="rId6" Type="http://schemas.openxmlformats.org/officeDocument/2006/relationships/tags" Target="../tags/tag42.xml"/><Relationship Id="rId7" Type="http://schemas.openxmlformats.org/officeDocument/2006/relationships/tags" Target="../tags/tag43.xml"/><Relationship Id="rId8" Type="http://schemas.openxmlformats.org/officeDocument/2006/relationships/tags" Target="../tags/tag44.xml"/><Relationship Id="rId9" Type="http://schemas.openxmlformats.org/officeDocument/2006/relationships/tags" Target="../tags/tag45.xml"/><Relationship Id="rId10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4" Type="http://schemas.openxmlformats.org/officeDocument/2006/relationships/image" Target="../media/image204.pdf"/><Relationship Id="rId5" Type="http://schemas.openxmlformats.org/officeDocument/2006/relationships/image" Target="../media/image205.png"/><Relationship Id="rId6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1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20" Type="http://schemas.openxmlformats.org/officeDocument/2006/relationships/image" Target="../media/image16.wmf"/><Relationship Id="rId21" Type="http://schemas.openxmlformats.org/officeDocument/2006/relationships/image" Target="../media/image17.wmf"/><Relationship Id="rId22" Type="http://schemas.openxmlformats.org/officeDocument/2006/relationships/image" Target="../media/image18.wmf"/><Relationship Id="rId10" Type="http://schemas.openxmlformats.org/officeDocument/2006/relationships/tags" Target="../tags/tag10.xml"/><Relationship Id="rId11" Type="http://schemas.openxmlformats.org/officeDocument/2006/relationships/tags" Target="../tags/tag11.xml"/><Relationship Id="rId12" Type="http://schemas.openxmlformats.org/officeDocument/2006/relationships/tags" Target="../tags/tag12.xml"/><Relationship Id="rId13" Type="http://schemas.openxmlformats.org/officeDocument/2006/relationships/tags" Target="../tags/tag13.xml"/><Relationship Id="rId14" Type="http://schemas.openxmlformats.org/officeDocument/2006/relationships/tags" Target="../tags/tag14.xml"/><Relationship Id="rId15" Type="http://schemas.openxmlformats.org/officeDocument/2006/relationships/slideLayout" Target="../slideLayouts/slideLayout2.xml"/><Relationship Id="rId16" Type="http://schemas.openxmlformats.org/officeDocument/2006/relationships/image" Target="../media/image12.wmf"/><Relationship Id="rId17" Type="http://schemas.openxmlformats.org/officeDocument/2006/relationships/image" Target="../media/image13.wmf"/><Relationship Id="rId18" Type="http://schemas.openxmlformats.org/officeDocument/2006/relationships/image" Target="../media/image14.wmf"/><Relationship Id="rId19" Type="http://schemas.openxmlformats.org/officeDocument/2006/relationships/image" Target="../media/image15.wmf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tags" Target="../tags/tag6.xml"/><Relationship Id="rId7" Type="http://schemas.openxmlformats.org/officeDocument/2006/relationships/tags" Target="../tags/tag7.xml"/><Relationship Id="rId8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df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nora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685800"/>
            <a:ext cx="6480000" cy="432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55626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Sampling Theory and Practice: 50 Ways to Sample your Signal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Martin Vetterli   EPFL &amp; UC Berkeley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43600" y="5105400"/>
            <a:ext cx="16081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BOAT WAKE © Pete Turner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229600" cy="4876800"/>
          </a:xfrm>
        </p:spPr>
        <p:txBody>
          <a:bodyPr>
            <a:normAutofit/>
          </a:bodyPr>
          <a:lstStyle/>
          <a:p>
            <a:pPr marL="1143000" indent="-1143000">
              <a:lnSpc>
                <a:spcPct val="120000"/>
              </a:lnSpc>
              <a:buNone/>
            </a:pPr>
            <a:r>
              <a:rPr lang="en-US" sz="2000" b="1" dirty="0" smtClean="0"/>
              <a:t>Google Street view as a popular example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2000" dirty="0" smtClean="0"/>
              <a:t>How many images per second to reconstruct the real world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2000" dirty="0" smtClean="0"/>
              <a:t>What resolution images to give a precise view of the world</a:t>
            </a:r>
          </a:p>
          <a:p>
            <a:pPr marL="349250" lvl="1" indent="6350">
              <a:lnSpc>
                <a:spcPct val="120000"/>
              </a:lnSpc>
              <a:buNone/>
            </a:pPr>
            <a:endParaRPr lang="fr-CH" sz="200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/>
              <a:t>Are these real problems? (1)</a:t>
            </a:r>
            <a:endParaRPr lang="en-US" sz="3200" dirty="0">
              <a:ea typeface="+mj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 descr="grandvau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124200"/>
            <a:ext cx="3957252" cy="2880000"/>
          </a:xfrm>
          <a:prstGeom prst="rect">
            <a:avLst/>
          </a:prstGeom>
        </p:spPr>
      </p:pic>
      <p:pic>
        <p:nvPicPr>
          <p:cNvPr id="9" name="Picture 8" descr="berkele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124200"/>
            <a:ext cx="4182753" cy="28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229600" cy="4876800"/>
          </a:xfrm>
        </p:spPr>
        <p:txBody>
          <a:bodyPr>
            <a:normAutofit/>
          </a:bodyPr>
          <a:lstStyle/>
          <a:p>
            <a:pPr marL="1143000" indent="-1143000">
              <a:lnSpc>
                <a:spcPct val="120000"/>
              </a:lnSpc>
              <a:buNone/>
            </a:pPr>
            <a:r>
              <a:rPr lang="en-US" sz="2000" b="1" dirty="0" err="1" smtClean="0"/>
              <a:t>Epipolar</a:t>
            </a:r>
            <a:r>
              <a:rPr lang="en-US" sz="2000" b="1" dirty="0" smtClean="0"/>
              <a:t> geometry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2000" dirty="0" smtClean="0"/>
              <a:t>Points map to lines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2000" dirty="0" smtClean="0"/>
              <a:t>Approximate sampling theorem</a:t>
            </a:r>
          </a:p>
          <a:p>
            <a:pPr marL="349250" lvl="1" indent="6350">
              <a:lnSpc>
                <a:spcPct val="120000"/>
              </a:lnSpc>
              <a:buNone/>
            </a:pPr>
            <a:endParaRPr lang="fr-CH" sz="200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err="1" smtClean="0"/>
              <a:t>Plenoptic</a:t>
            </a:r>
            <a:r>
              <a:rPr lang="en-US" sz="3200" dirty="0" smtClean="0"/>
              <a:t> sampling</a:t>
            </a:r>
            <a:endParaRPr lang="en-US" sz="3200" dirty="0">
              <a:ea typeface="+mj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Picture 9" descr="epipolar_imag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62000" y="3048000"/>
            <a:ext cx="7528340" cy="36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229600" cy="4876800"/>
          </a:xfrm>
        </p:spPr>
        <p:txBody>
          <a:bodyPr>
            <a:normAutofit/>
          </a:bodyPr>
          <a:lstStyle/>
          <a:p>
            <a:pPr marL="1143000" indent="-1143000">
              <a:lnSpc>
                <a:spcPct val="120000"/>
              </a:lnSpc>
              <a:buNone/>
            </a:pPr>
            <a:r>
              <a:rPr lang="en-US" sz="2000" b="1" dirty="0" smtClean="0"/>
              <a:t>Rolex Learning Center at EPFL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en-US" sz="2000" i="1" dirty="0" smtClean="0"/>
              <a:t>SANAA Architects</a:t>
            </a:r>
            <a:r>
              <a:rPr lang="en-US" sz="2000" dirty="0" smtClean="0"/>
              <a:t> ( </a:t>
            </a:r>
            <a:r>
              <a:rPr lang="en-US" sz="2000" dirty="0" err="1" smtClean="0"/>
              <a:t>Kazuyo</a:t>
            </a:r>
            <a:r>
              <a:rPr lang="en-US" sz="2000" dirty="0" smtClean="0"/>
              <a:t> </a:t>
            </a:r>
            <a:r>
              <a:rPr lang="en-US" sz="2000" dirty="0" err="1" smtClean="0"/>
              <a:t>Sejima</a:t>
            </a:r>
            <a:r>
              <a:rPr lang="en-US" sz="2000" dirty="0" smtClean="0"/>
              <a:t>, </a:t>
            </a:r>
            <a:r>
              <a:rPr lang="en-US" sz="2000" dirty="0" err="1" smtClean="0"/>
              <a:t>Ryue</a:t>
            </a:r>
            <a:r>
              <a:rPr lang="en-US" sz="2000" dirty="0" smtClean="0"/>
              <a:t> </a:t>
            </a:r>
            <a:r>
              <a:rPr lang="en-US" sz="2000" dirty="0" err="1" smtClean="0"/>
              <a:t>Nishizawa</a:t>
            </a:r>
            <a:r>
              <a:rPr lang="fr-CH" sz="2000" dirty="0" smtClean="0"/>
              <a:t>)</a:t>
            </a:r>
          </a:p>
          <a:p>
            <a:pPr marL="349250" lvl="1" indent="6350">
              <a:lnSpc>
                <a:spcPct val="120000"/>
              </a:lnSpc>
              <a:buNone/>
            </a:pPr>
            <a:endParaRPr lang="fr-CH" sz="200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/>
              <a:t>When there are problems….</a:t>
            </a:r>
            <a:endParaRPr lang="en-US" sz="3200" dirty="0">
              <a:ea typeface="+mj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 descr="Screen shot 2010-11-21 at 3.37.2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05000"/>
            <a:ext cx="8674101" cy="4559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229600" cy="4876800"/>
          </a:xfrm>
        </p:spPr>
        <p:txBody>
          <a:bodyPr>
            <a:normAutofit/>
          </a:bodyPr>
          <a:lstStyle/>
          <a:p>
            <a:pPr marL="1143000" indent="-1143000">
              <a:lnSpc>
                <a:spcPct val="120000"/>
              </a:lnSpc>
              <a:buNone/>
            </a:pPr>
            <a:r>
              <a:rPr lang="en-US" sz="2000" b="1" dirty="0" smtClean="0"/>
              <a:t>Google maps  as another popular example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2000" dirty="0" smtClean="0"/>
              <a:t>How to register images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2000" dirty="0" smtClean="0"/>
              <a:t>What resolution images to give an adequate view of the world</a:t>
            </a:r>
          </a:p>
          <a:p>
            <a:pPr marL="349250" lvl="1" indent="6350">
              <a:lnSpc>
                <a:spcPct val="120000"/>
              </a:lnSpc>
              <a:buNone/>
            </a:pPr>
            <a:endParaRPr lang="fr-CH" sz="200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/>
              <a:t>Are these real problems?</a:t>
            </a:r>
            <a:endParaRPr lang="en-US" sz="3200" dirty="0">
              <a:ea typeface="+mj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" name="Picture 9" descr="baussan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971800"/>
            <a:ext cx="5388774" cy="36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dirty="0" smtClean="0"/>
              <a:t>Super-resolution</a:t>
            </a:r>
            <a:endParaRPr lang="en-US" sz="3500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28625" y="1252538"/>
            <a:ext cx="5414963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900" b="1" dirty="0">
                <a:solidFill>
                  <a:srgbClr val="7F7F7F"/>
                </a:solidFill>
                <a:latin typeface="Calibri" charset="0"/>
                <a:ea typeface="+mn-ea"/>
              </a:rPr>
              <a:t>Actual acquisition with a digital camera (Nikon D70)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sz="1700" dirty="0">
                <a:solidFill>
                  <a:srgbClr val="969696"/>
                </a:solidFill>
                <a:latin typeface="+mn-lt"/>
                <a:ea typeface="ＭＳ Ｐゴシック" charset="-128"/>
                <a:cs typeface="+mn-cs"/>
              </a:rPr>
              <a:t>registration using FRI with </a:t>
            </a:r>
            <a:r>
              <a:rPr lang="en-US" sz="1700" dirty="0" err="1">
                <a:solidFill>
                  <a:srgbClr val="969696"/>
                </a:solidFill>
                <a:latin typeface="+mn-lt"/>
                <a:ea typeface="ＭＳ Ｐゴシック" charset="-128"/>
                <a:cs typeface="+mn-cs"/>
              </a:rPr>
              <a:t>psf</a:t>
            </a:r>
            <a:r>
              <a:rPr lang="en-US" sz="1700" dirty="0">
                <a:solidFill>
                  <a:srgbClr val="969696"/>
                </a:solidFill>
                <a:latin typeface="+mn-lt"/>
                <a:ea typeface="ＭＳ Ｐゴシック" charset="-128"/>
                <a:cs typeface="+mn-cs"/>
              </a:rPr>
              <a:t> and moments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sz="1700" dirty="0">
                <a:solidFill>
                  <a:srgbClr val="969696"/>
                </a:solidFill>
                <a:latin typeface="+mn-lt"/>
                <a:ea typeface="ＭＳ Ｐゴシック" charset="-128"/>
                <a:cs typeface="+mn-cs"/>
              </a:rPr>
              <a:t>captured image: 60 images of 48 by 48 pixels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sz="1700" dirty="0">
                <a:solidFill>
                  <a:srgbClr val="969696"/>
                </a:solidFill>
                <a:latin typeface="+mn-lt"/>
                <a:ea typeface="ＭＳ Ｐゴシック" charset="-128"/>
                <a:cs typeface="+mn-cs"/>
              </a:rPr>
              <a:t>super-resolved image 480 by 480 pixel</a:t>
            </a:r>
          </a:p>
        </p:txBody>
      </p:sp>
      <p:pic>
        <p:nvPicPr>
          <p:cNvPr id="6" name="Picture 5" descr="MoonLR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8338" y="2895600"/>
            <a:ext cx="3760787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MoonSR60_3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3138" y="2895600"/>
            <a:ext cx="3598862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486400" y="6488668"/>
            <a:ext cx="2117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Dragotti</a:t>
            </a:r>
            <a:r>
              <a:rPr lang="en-US" dirty="0" smtClean="0"/>
              <a:t> et al, 2008]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Picture 2" descr="luce_resul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538000"/>
            <a:ext cx="7549515" cy="4320000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/>
              <a:t>Are these real problems?</a:t>
            </a:r>
            <a:endParaRPr lang="en-US" sz="3200" dirty="0">
              <a:ea typeface="+mj-ea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8229600" cy="4876800"/>
          </a:xfrm>
        </p:spPr>
        <p:txBody>
          <a:bodyPr>
            <a:normAutofit/>
          </a:bodyPr>
          <a:lstStyle/>
          <a:p>
            <a:pPr marL="1143000" indent="-1143000">
              <a:lnSpc>
                <a:spcPct val="120000"/>
              </a:lnSpc>
              <a:buNone/>
            </a:pPr>
            <a:r>
              <a:rPr lang="en-US" sz="2000" b="1" dirty="0" smtClean="0"/>
              <a:t>Sensor networks  as another relevant example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2000" dirty="0" smtClean="0"/>
              <a:t>How many sensors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2000" dirty="0" smtClean="0"/>
              <a:t>How to reconstruct</a:t>
            </a:r>
          </a:p>
          <a:p>
            <a:pPr marL="349250" lvl="1" indent="6350">
              <a:lnSpc>
                <a:spcPct val="120000"/>
              </a:lnSpc>
              <a:buNone/>
            </a:pPr>
            <a:endParaRPr lang="fr-CH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1" name="Picture 40" descr="diff_field_1-eps-converted-t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267200" y="990600"/>
            <a:ext cx="4229101" cy="2730500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/>
              <a:t>Diffusion equation and inversion</a:t>
            </a:r>
            <a:endParaRPr lang="en-US" sz="3200" dirty="0">
              <a:ea typeface="+mj-ea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229600" cy="4876800"/>
          </a:xfrm>
        </p:spPr>
        <p:txBody>
          <a:bodyPr>
            <a:normAutofit/>
          </a:bodyPr>
          <a:lstStyle/>
          <a:p>
            <a:pPr marL="1143000" indent="-1143000">
              <a:lnSpc>
                <a:spcPct val="120000"/>
              </a:lnSpc>
              <a:buNone/>
            </a:pPr>
            <a:r>
              <a:rPr lang="en-US" sz="2000" b="1" dirty="0" smtClean="0"/>
              <a:t>Point sources</a:t>
            </a:r>
          </a:p>
          <a:p>
            <a:pPr marL="1143000" indent="-1143000">
              <a:lnSpc>
                <a:spcPct val="120000"/>
              </a:lnSpc>
              <a:buNone/>
            </a:pPr>
            <a:r>
              <a:rPr lang="en-US" sz="2000" b="1" dirty="0" smtClean="0"/>
              <a:t>Observation by sensors</a:t>
            </a:r>
          </a:p>
          <a:p>
            <a:pPr marL="1143000" indent="-1143000">
              <a:lnSpc>
                <a:spcPct val="120000"/>
              </a:lnSpc>
              <a:buNone/>
            </a:pPr>
            <a:r>
              <a:rPr lang="en-US" sz="2000" b="1" dirty="0" smtClean="0"/>
              <a:t>Ex: Process over (</a:t>
            </a:r>
            <a:r>
              <a:rPr lang="en-US" sz="2000" b="1" dirty="0" err="1" smtClean="0"/>
              <a:t>x,t</a:t>
            </a:r>
            <a:r>
              <a:rPr lang="en-US" sz="2000" b="1" dirty="0" smtClean="0"/>
              <a:t>)</a:t>
            </a:r>
          </a:p>
          <a:p>
            <a:pPr marL="1543050" lvl="1" indent="-1143000">
              <a:lnSpc>
                <a:spcPct val="120000"/>
              </a:lnSpc>
              <a:buNone/>
            </a:pPr>
            <a:r>
              <a:rPr lang="en-US" sz="2000" b="1" dirty="0" smtClean="0"/>
              <a:t>3 point sources</a:t>
            </a:r>
          </a:p>
          <a:p>
            <a:pPr marL="1543050" lvl="1" indent="-1143000">
              <a:lnSpc>
                <a:spcPct val="120000"/>
              </a:lnSpc>
              <a:buNone/>
            </a:pPr>
            <a:r>
              <a:rPr lang="en-US" sz="2000" b="1" dirty="0" smtClean="0"/>
              <a:t>4 sensors</a:t>
            </a:r>
          </a:p>
          <a:p>
            <a:pPr marL="1143000" indent="-1143000">
              <a:lnSpc>
                <a:spcPct val="120000"/>
              </a:lnSpc>
              <a:buNone/>
            </a:pPr>
            <a:r>
              <a:rPr lang="en-US" sz="2000" b="1" dirty="0" smtClean="0"/>
              <a:t>      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2000" dirty="0" smtClean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62200" y="6172200"/>
            <a:ext cx="1221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Over space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2200" y="6172200"/>
            <a:ext cx="111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Over time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1" name="Picture 10" descr="time_sampling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181600" y="4191000"/>
            <a:ext cx="3048000" cy="1803400"/>
          </a:xfrm>
          <a:prstGeom prst="rect">
            <a:avLst/>
          </a:prstGeom>
        </p:spPr>
      </p:pic>
      <p:pic>
        <p:nvPicPr>
          <p:cNvPr id="12" name="Picture 11" descr="space_sampling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003300" y="4170363"/>
            <a:ext cx="3048000" cy="171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229600" cy="487680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endParaRPr lang="en-US" sz="1800" b="1" dirty="0" smtClean="0"/>
          </a:p>
          <a:p>
            <a:pPr marL="1143000" indent="-1143000">
              <a:lnSpc>
                <a:spcPct val="120000"/>
              </a:lnSpc>
              <a:buNone/>
            </a:pPr>
            <a:r>
              <a:rPr lang="en-US" sz="6000" b="1" dirty="0" smtClean="0"/>
              <a:t>1. Introduction</a:t>
            </a:r>
          </a:p>
          <a:p>
            <a:pPr marL="1143000" indent="-1143000">
              <a:lnSpc>
                <a:spcPct val="120000"/>
              </a:lnSpc>
              <a:buNone/>
            </a:pPr>
            <a:r>
              <a:rPr lang="en-US" sz="6000" b="1" dirty="0" smtClean="0"/>
              <a:t>2. Sampling: The linear case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6000" dirty="0" smtClean="0"/>
              <a:t>Shannon sampling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6000" dirty="0" smtClean="0"/>
              <a:t>Subspace sampling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6000" dirty="0" smtClean="0"/>
              <a:t>Irregular sampling with known locations</a:t>
            </a:r>
          </a:p>
          <a:p>
            <a:pPr marL="1143000" indent="-1143000">
              <a:lnSpc>
                <a:spcPct val="120000"/>
              </a:lnSpc>
              <a:buNone/>
            </a:pPr>
            <a:r>
              <a:rPr lang="en-US" sz="6000" b="1" dirty="0" smtClean="0"/>
              <a:t>3. Application: Sampling physics</a:t>
            </a:r>
            <a:endParaRPr lang="fr-CH" sz="6000" dirty="0" smtClean="0"/>
          </a:p>
          <a:p>
            <a:pPr marL="1143000" indent="-1143000">
              <a:lnSpc>
                <a:spcPct val="120000"/>
              </a:lnSpc>
              <a:buNone/>
            </a:pPr>
            <a:r>
              <a:rPr lang="en-US" sz="6000" b="1" dirty="0" smtClean="0"/>
              <a:t>4. Sampling: The non-linear case</a:t>
            </a:r>
          </a:p>
          <a:p>
            <a:pPr marL="1143000" indent="-1143000">
              <a:lnSpc>
                <a:spcPct val="120000"/>
              </a:lnSpc>
              <a:buNone/>
            </a:pPr>
            <a:r>
              <a:rPr lang="en-US" sz="6000" b="1" dirty="0" smtClean="0"/>
              <a:t>5. Applications: The non-linear case</a:t>
            </a:r>
          </a:p>
          <a:p>
            <a:pPr marL="1143000" lvl="0" indent="-1143000">
              <a:lnSpc>
                <a:spcPct val="120000"/>
              </a:lnSpc>
              <a:buNone/>
            </a:pPr>
            <a:r>
              <a:rPr lang="en-US" sz="6000" b="1" dirty="0" smtClean="0"/>
              <a:t>6. Conclusions</a:t>
            </a:r>
          </a:p>
          <a:p>
            <a:pPr marL="349250" lvl="1" indent="6350">
              <a:buNone/>
            </a:pPr>
            <a:endParaRPr lang="en-US" sz="510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 smtClean="0">
                <a:ea typeface="+mj-ea"/>
              </a:rPr>
              <a:t>Outline</a:t>
            </a:r>
            <a:endParaRPr lang="en-US" sz="3200" dirty="0">
              <a:ea typeface="+mj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sz="3200" dirty="0" smtClean="0"/>
              <a:t>Classic Sampling Case [WNKWRGSS, 1915-1949]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143000"/>
            <a:ext cx="8229600" cy="5486400"/>
          </a:xfrm>
        </p:spPr>
        <p:txBody>
          <a:bodyPr>
            <a:noAutofit/>
          </a:bodyPr>
          <a:lstStyle/>
          <a:p>
            <a:pPr marL="0" indent="0" eaLnBrk="1" hangingPunct="1">
              <a:spcAft>
                <a:spcPts val="600"/>
              </a:spcAft>
              <a:buFontTx/>
              <a:buNone/>
            </a:pPr>
            <a:r>
              <a:rPr lang="en-US" sz="2000" i="1" dirty="0">
                <a:solidFill>
                  <a:srgbClr val="969696"/>
                </a:solidFill>
                <a:sym typeface="Wingdings 3" charset="2"/>
              </a:rPr>
              <a:t>If a function </a:t>
            </a:r>
            <a:r>
              <a:rPr lang="en-US" sz="2000" i="1" dirty="0" err="1">
                <a:solidFill>
                  <a:srgbClr val="969696"/>
                </a:solidFill>
                <a:sym typeface="Wingdings 3" charset="2"/>
              </a:rPr>
              <a:t>x(t</a:t>
            </a:r>
            <a:r>
              <a:rPr lang="en-US" sz="2000" i="1" dirty="0">
                <a:solidFill>
                  <a:srgbClr val="969696"/>
                </a:solidFill>
                <a:sym typeface="Wingdings 3" charset="2"/>
              </a:rPr>
              <a:t>) contains no frequencies higher than W cps, it is completely determined by giving its ordinates at a series of points spaced 1/(2W) seconds apart</a:t>
            </a:r>
            <a:r>
              <a:rPr lang="en-US" sz="2000" i="1" dirty="0" smtClean="0">
                <a:solidFill>
                  <a:srgbClr val="969696"/>
                </a:solidFill>
                <a:sym typeface="Wingdings 3" charset="2"/>
              </a:rPr>
              <a:t>. [</a:t>
            </a:r>
            <a:r>
              <a:rPr lang="en-US" sz="2000" i="1" dirty="0">
                <a:solidFill>
                  <a:srgbClr val="969696"/>
                </a:solidFill>
                <a:sym typeface="Wingdings 3" charset="2"/>
              </a:rPr>
              <a:t>if approx. T long, W wide, 2TW numbers specify the function]</a:t>
            </a:r>
          </a:p>
          <a:p>
            <a:pPr marL="0" indent="0" eaLnBrk="1" hangingPunct="1">
              <a:lnSpc>
                <a:spcPct val="60000"/>
              </a:lnSpc>
              <a:buFontTx/>
              <a:buNone/>
            </a:pPr>
            <a:endParaRPr lang="en-US" sz="2000" i="1" dirty="0"/>
          </a:p>
          <a:p>
            <a:pPr marL="0" indent="0" eaLnBrk="1" hangingPunct="1">
              <a:lnSpc>
                <a:spcPct val="60000"/>
              </a:lnSpc>
              <a:buFontTx/>
              <a:buNone/>
            </a:pPr>
            <a:r>
              <a:rPr lang="en-US" sz="2000" b="1" dirty="0"/>
              <a:t>It is a representation theorem</a:t>
            </a:r>
            <a:r>
              <a:rPr lang="en-US" sz="2000" b="1" dirty="0" smtClean="0"/>
              <a:t>:</a:t>
            </a:r>
          </a:p>
          <a:p>
            <a:pPr marL="0" indent="0" eaLnBrk="1" hangingPunct="1">
              <a:lnSpc>
                <a:spcPct val="60000"/>
              </a:lnSpc>
              <a:buFontTx/>
              <a:buNone/>
            </a:pPr>
            <a:endParaRPr lang="en-US" sz="2000" b="1" dirty="0" smtClean="0"/>
          </a:p>
          <a:p>
            <a:pPr marL="355600" lvl="1" indent="-355600" eaLnBrk="1" hangingPunct="1">
              <a:lnSpc>
                <a:spcPct val="80000"/>
              </a:lnSpc>
              <a:buClr>
                <a:srgbClr val="96969B"/>
              </a:buClr>
            </a:pPr>
            <a:r>
              <a:rPr lang="en-US" sz="2000" dirty="0" err="1">
                <a:sym typeface="Wingdings 3" charset="2"/>
              </a:rPr>
              <a:t>sinc(t-n</a:t>
            </a:r>
            <a:r>
              <a:rPr lang="en-US" sz="2000" dirty="0">
                <a:sym typeface="Wingdings 3" charset="2"/>
              </a:rPr>
              <a:t>) is an </a:t>
            </a:r>
            <a:r>
              <a:rPr lang="en-US" sz="2000" dirty="0" err="1" smtClean="0">
                <a:sym typeface="Wingdings 3" charset="2"/>
              </a:rPr>
              <a:t>orthobasis</a:t>
            </a:r>
            <a:r>
              <a:rPr lang="en-US" sz="2000" dirty="0" smtClean="0">
                <a:sym typeface="Wingdings 3" charset="2"/>
              </a:rPr>
              <a:t> </a:t>
            </a:r>
            <a:r>
              <a:rPr lang="en-US" sz="2000" dirty="0">
                <a:sym typeface="Wingdings 3" charset="2"/>
              </a:rPr>
              <a:t>for BL[-</a:t>
            </a:r>
            <a:r>
              <a:rPr lang="en-US" sz="2000" dirty="0">
                <a:sym typeface="Symbol" charset="2"/>
              </a:rPr>
              <a:t></a:t>
            </a:r>
            <a:r>
              <a:rPr lang="en-US" sz="2000" dirty="0">
                <a:sym typeface="Wingdings 3" charset="2"/>
              </a:rPr>
              <a:t>,</a:t>
            </a:r>
            <a:r>
              <a:rPr lang="en-US" sz="2000" dirty="0">
                <a:sym typeface="Symbol" charset="2"/>
              </a:rPr>
              <a:t></a:t>
            </a:r>
            <a:r>
              <a:rPr lang="en-US" sz="2000" dirty="0">
                <a:sym typeface="Wingdings 3" charset="2"/>
              </a:rPr>
              <a:t>]</a:t>
            </a:r>
          </a:p>
          <a:p>
            <a:pPr marL="355600" lvl="1" indent="-355600" eaLnBrk="1" hangingPunct="1">
              <a:lnSpc>
                <a:spcPct val="80000"/>
              </a:lnSpc>
              <a:buClr>
                <a:srgbClr val="96969B"/>
              </a:buClr>
            </a:pPr>
            <a:r>
              <a:rPr lang="en-US" sz="2000" dirty="0" err="1">
                <a:sym typeface="Wingdings 3" charset="2"/>
              </a:rPr>
              <a:t>x(t</a:t>
            </a:r>
            <a:r>
              <a:rPr lang="en-US" sz="2000" dirty="0">
                <a:sym typeface="Wingdings 3" charset="2"/>
              </a:rPr>
              <a:t>) </a:t>
            </a:r>
            <a:r>
              <a:rPr lang="en-US" sz="2000" dirty="0" err="1">
                <a:sym typeface="Symbol" charset="2"/>
              </a:rPr>
              <a:t></a:t>
            </a:r>
            <a:r>
              <a:rPr lang="en-US" sz="2000" dirty="0">
                <a:sym typeface="Wingdings 3" charset="2"/>
              </a:rPr>
              <a:t> BL[-</a:t>
            </a:r>
            <a:r>
              <a:rPr lang="en-US" sz="2000" dirty="0">
                <a:sym typeface="Symbol" charset="2"/>
              </a:rPr>
              <a:t></a:t>
            </a:r>
            <a:r>
              <a:rPr lang="en-US" sz="2000" dirty="0">
                <a:sym typeface="Wingdings 3" charset="2"/>
              </a:rPr>
              <a:t>,</a:t>
            </a:r>
            <a:r>
              <a:rPr lang="en-US" sz="2000" dirty="0">
                <a:sym typeface="Symbol" charset="2"/>
              </a:rPr>
              <a:t></a:t>
            </a:r>
            <a:r>
              <a:rPr lang="en-US" sz="2000" dirty="0">
                <a:sym typeface="Wingdings 3" charset="2"/>
              </a:rPr>
              <a:t>] can be written as</a:t>
            </a:r>
          </a:p>
          <a:p>
            <a:pPr marL="355600" lvl="1" indent="-355600" eaLnBrk="1" hangingPunct="1">
              <a:lnSpc>
                <a:spcPct val="60000"/>
              </a:lnSpc>
              <a:buFont typeface="Times" charset="0"/>
              <a:buChar char="•"/>
            </a:pPr>
            <a:endParaRPr lang="en-US" sz="2000" dirty="0"/>
          </a:p>
          <a:p>
            <a:pPr marL="355600" lvl="1" indent="-355600" eaLnBrk="1" hangingPunct="1">
              <a:lnSpc>
                <a:spcPct val="60000"/>
              </a:lnSpc>
              <a:buFont typeface="Times" charset="0"/>
              <a:buChar char="•"/>
            </a:pPr>
            <a:endParaRPr lang="en-US" sz="2000" dirty="0"/>
          </a:p>
          <a:p>
            <a:pPr marL="355600" lvl="1" indent="-355600" eaLnBrk="1" hangingPunct="1">
              <a:lnSpc>
                <a:spcPct val="60000"/>
              </a:lnSpc>
              <a:buFont typeface="Times" charset="0"/>
              <a:buChar char="•"/>
            </a:pPr>
            <a:endParaRPr lang="en-US" sz="2000" dirty="0"/>
          </a:p>
          <a:p>
            <a:pPr marL="355600" lvl="1" indent="-355600" eaLnBrk="1" hangingPunct="1">
              <a:lnSpc>
                <a:spcPct val="60000"/>
              </a:lnSpc>
              <a:buFontTx/>
              <a:buNone/>
            </a:pPr>
            <a:endParaRPr lang="en-US" sz="2000" dirty="0" smtClean="0"/>
          </a:p>
          <a:p>
            <a:pPr marL="0" indent="0" eaLnBrk="1" hangingPunct="1">
              <a:lnSpc>
                <a:spcPct val="60000"/>
              </a:lnSpc>
              <a:buFontTx/>
              <a:buNone/>
            </a:pPr>
            <a:endParaRPr lang="en-US" sz="2000" b="1" dirty="0" smtClean="0"/>
          </a:p>
          <a:p>
            <a:pPr marL="0" indent="0" eaLnBrk="1" hangingPunct="1">
              <a:lnSpc>
                <a:spcPct val="60000"/>
              </a:lnSpc>
              <a:buFontTx/>
              <a:buNone/>
            </a:pPr>
            <a:endParaRPr lang="en-US" sz="2000" b="1" dirty="0" smtClean="0"/>
          </a:p>
          <a:p>
            <a:pPr marL="0" indent="0" eaLnBrk="1" hangingPunct="1">
              <a:lnSpc>
                <a:spcPct val="60000"/>
              </a:lnSpc>
              <a:buFontTx/>
              <a:buNone/>
            </a:pPr>
            <a:endParaRPr lang="en-US" sz="2000" b="1" dirty="0" smtClean="0"/>
          </a:p>
          <a:p>
            <a:pPr marL="0" indent="0" eaLnBrk="1" hangingPunct="1">
              <a:lnSpc>
                <a:spcPct val="60000"/>
              </a:lnSpc>
              <a:buFontTx/>
              <a:buNone/>
            </a:pPr>
            <a:endParaRPr lang="en-US" sz="2000" b="1" dirty="0" smtClean="0"/>
          </a:p>
          <a:p>
            <a:pPr marL="0" indent="0" eaLnBrk="1" hangingPunct="1">
              <a:lnSpc>
                <a:spcPct val="60000"/>
              </a:lnSpc>
              <a:buFontTx/>
              <a:buNone/>
            </a:pPr>
            <a:endParaRPr lang="en-US" sz="2000" b="1" dirty="0"/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4038600"/>
            <a:ext cx="2959869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Screen shot 2010-11-25 at 6.20.27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3733800"/>
            <a:ext cx="3862500" cy="28800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257800" y="2743200"/>
            <a:ext cx="3517900" cy="698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sz="3200" dirty="0" smtClean="0"/>
              <a:t>Classic Sampling Case (cont.)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143000"/>
            <a:ext cx="8229600" cy="5486400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60000"/>
              </a:lnSpc>
              <a:buFontTx/>
              <a:buNone/>
            </a:pPr>
            <a:endParaRPr lang="en-US" sz="2000" i="1" dirty="0" smtClean="0"/>
          </a:p>
          <a:p>
            <a:pPr marL="0" indent="0" eaLnBrk="1" hangingPunct="1">
              <a:lnSpc>
                <a:spcPct val="60000"/>
              </a:lnSpc>
              <a:buFontTx/>
              <a:buNone/>
            </a:pPr>
            <a:r>
              <a:rPr lang="en-US" sz="2000" b="1" dirty="0" smtClean="0"/>
              <a:t>What if not </a:t>
            </a:r>
            <a:r>
              <a:rPr lang="en-US" sz="2000" b="1" dirty="0" err="1" smtClean="0"/>
              <a:t>bandlimited</a:t>
            </a:r>
            <a:r>
              <a:rPr lang="en-US" sz="2000" b="1" dirty="0" smtClean="0"/>
              <a:t>?</a:t>
            </a:r>
          </a:p>
          <a:p>
            <a:pPr marL="355600" lvl="1" indent="-355600" eaLnBrk="1" hangingPunct="1">
              <a:lnSpc>
                <a:spcPct val="80000"/>
              </a:lnSpc>
              <a:buClr>
                <a:srgbClr val="96969B"/>
              </a:buClr>
            </a:pPr>
            <a:r>
              <a:rPr lang="en-US" sz="2000" dirty="0" smtClean="0">
                <a:sym typeface="Wingdings 3" charset="2"/>
              </a:rPr>
              <a:t>Project onto BL</a:t>
            </a:r>
            <a:r>
              <a:rPr lang="en-US" sz="2000" dirty="0">
                <a:sym typeface="Wingdings 3" charset="2"/>
              </a:rPr>
              <a:t>[-</a:t>
            </a:r>
            <a:r>
              <a:rPr lang="en-US" sz="2000" dirty="0">
                <a:sym typeface="Symbol" charset="2"/>
              </a:rPr>
              <a:t></a:t>
            </a:r>
            <a:r>
              <a:rPr lang="en-US" sz="2000" dirty="0">
                <a:sym typeface="Wingdings 3" charset="2"/>
              </a:rPr>
              <a:t>,</a:t>
            </a:r>
            <a:r>
              <a:rPr lang="en-US" sz="2000" dirty="0">
                <a:sym typeface="Symbol" charset="2"/>
              </a:rPr>
              <a:t></a:t>
            </a:r>
            <a:r>
              <a:rPr lang="en-US" sz="2000" dirty="0">
                <a:sym typeface="Wingdings 3" charset="2"/>
              </a:rPr>
              <a:t>]</a:t>
            </a:r>
            <a:endParaRPr lang="en-US" sz="2000" dirty="0" smtClean="0">
              <a:sym typeface="Wingdings 3" charset="2"/>
            </a:endParaRPr>
          </a:p>
          <a:p>
            <a:pPr marL="355600" lvl="1" indent="-355600" eaLnBrk="1" hangingPunct="1">
              <a:lnSpc>
                <a:spcPct val="80000"/>
              </a:lnSpc>
              <a:buClr>
                <a:srgbClr val="96969B"/>
              </a:buClr>
            </a:pPr>
            <a:r>
              <a:rPr lang="en-US" sz="2000" dirty="0" smtClean="0">
                <a:sym typeface="Wingdings 3" charset="2"/>
              </a:rPr>
              <a:t>Use sampling theorem</a:t>
            </a:r>
          </a:p>
          <a:p>
            <a:pPr marL="0" indent="0">
              <a:lnSpc>
                <a:spcPct val="60000"/>
              </a:lnSpc>
              <a:buNone/>
            </a:pPr>
            <a:endParaRPr lang="en-US" sz="2000" i="1" dirty="0" smtClean="0"/>
          </a:p>
          <a:p>
            <a:pPr marL="0" indent="0">
              <a:lnSpc>
                <a:spcPct val="60000"/>
              </a:lnSpc>
              <a:buNone/>
            </a:pPr>
            <a:r>
              <a:rPr lang="en-US" sz="2000" b="1" dirty="0" smtClean="0"/>
              <a:t>Space of </a:t>
            </a:r>
            <a:r>
              <a:rPr lang="en-US" sz="2000" b="1" dirty="0" err="1" smtClean="0"/>
              <a:t>bandlimited</a:t>
            </a:r>
            <a:r>
              <a:rPr lang="en-US" sz="2000" b="1" dirty="0" smtClean="0"/>
              <a:t> functions</a:t>
            </a:r>
          </a:p>
          <a:p>
            <a:pPr marL="355600" lvl="1" indent="-355600">
              <a:lnSpc>
                <a:spcPct val="80000"/>
              </a:lnSpc>
              <a:buClr>
                <a:srgbClr val="96969B"/>
              </a:buClr>
            </a:pPr>
            <a:r>
              <a:rPr lang="en-US" sz="2000" dirty="0" smtClean="0">
                <a:sym typeface="Wingdings 3" charset="2"/>
              </a:rPr>
              <a:t>Linear subspace</a:t>
            </a:r>
          </a:p>
          <a:p>
            <a:pPr marL="355600" lvl="1" indent="-355600">
              <a:lnSpc>
                <a:spcPct val="80000"/>
              </a:lnSpc>
              <a:buClr>
                <a:srgbClr val="96969B"/>
              </a:buClr>
            </a:pPr>
            <a:r>
              <a:rPr lang="en-US" sz="2000" dirty="0" smtClean="0">
                <a:sym typeface="Wingdings 3" charset="2"/>
              </a:rPr>
              <a:t>Shift-invariant</a:t>
            </a:r>
          </a:p>
          <a:p>
            <a:pPr marL="355600" lvl="1" indent="-355600" eaLnBrk="1" hangingPunct="1">
              <a:lnSpc>
                <a:spcPct val="60000"/>
              </a:lnSpc>
              <a:buFont typeface="Times" charset="0"/>
              <a:buChar char="•"/>
            </a:pPr>
            <a:endParaRPr lang="en-US" sz="2000" dirty="0" smtClean="0"/>
          </a:p>
          <a:p>
            <a:pPr marL="355600" lvl="1" indent="-355600" eaLnBrk="1" hangingPunct="1">
              <a:lnSpc>
                <a:spcPct val="60000"/>
              </a:lnSpc>
              <a:buFont typeface="Times" charset="0"/>
              <a:buChar char="•"/>
            </a:pPr>
            <a:endParaRPr lang="en-US" sz="2000" dirty="0"/>
          </a:p>
          <a:p>
            <a:pPr marL="355600" lvl="1" indent="-355600" eaLnBrk="1" hangingPunct="1">
              <a:lnSpc>
                <a:spcPct val="60000"/>
              </a:lnSpc>
              <a:buFont typeface="Times" charset="0"/>
              <a:buChar char="•"/>
            </a:pPr>
            <a:endParaRPr lang="en-US" sz="2000" dirty="0" smtClean="0"/>
          </a:p>
          <a:p>
            <a:pPr marL="0" indent="0" eaLnBrk="1" hangingPunct="1">
              <a:lnSpc>
                <a:spcPct val="60000"/>
              </a:lnSpc>
              <a:buFontTx/>
              <a:buNone/>
            </a:pPr>
            <a:endParaRPr lang="en-US" sz="2000" b="1" dirty="0" smtClean="0"/>
          </a:p>
          <a:p>
            <a:pPr marL="0" indent="0" eaLnBrk="1" hangingPunct="1">
              <a:lnSpc>
                <a:spcPct val="60000"/>
              </a:lnSpc>
              <a:buFontTx/>
              <a:buNone/>
            </a:pPr>
            <a:r>
              <a:rPr lang="en-US" sz="2000" b="1" dirty="0" smtClean="0"/>
              <a:t>Notes:</a:t>
            </a:r>
            <a:r>
              <a:rPr lang="en-US" sz="2000" dirty="0" smtClean="0"/>
              <a:t> </a:t>
            </a:r>
          </a:p>
          <a:p>
            <a:pPr marL="355600" lvl="1" indent="-355600">
              <a:lnSpc>
                <a:spcPct val="90000"/>
              </a:lnSpc>
              <a:buClr>
                <a:srgbClr val="96969B"/>
              </a:buClr>
            </a:pPr>
            <a:r>
              <a:rPr lang="en-US" sz="2000" dirty="0" smtClean="0">
                <a:sym typeface="Wingdings 3" charset="2"/>
              </a:rPr>
              <a:t>Slow convergence of the </a:t>
            </a:r>
            <a:r>
              <a:rPr lang="en-US" sz="2000" dirty="0" err="1" smtClean="0">
                <a:sym typeface="Wingdings 3" charset="2"/>
              </a:rPr>
              <a:t>sinc</a:t>
            </a:r>
            <a:r>
              <a:rPr lang="en-US" sz="2000" dirty="0" smtClean="0">
                <a:sym typeface="Wingdings 3" charset="2"/>
              </a:rPr>
              <a:t> series</a:t>
            </a:r>
          </a:p>
          <a:p>
            <a:pPr marL="355600" lvl="1" indent="-355600" eaLnBrk="1" hangingPunct="1">
              <a:lnSpc>
                <a:spcPct val="90000"/>
              </a:lnSpc>
              <a:buClr>
                <a:srgbClr val="96969B"/>
              </a:buClr>
            </a:pPr>
            <a:r>
              <a:rPr lang="en-US" sz="2000" dirty="0" smtClean="0">
                <a:sym typeface="Wingdings 3" charset="2"/>
              </a:rPr>
              <a:t>Shannon</a:t>
            </a:r>
            <a:r>
              <a:rPr lang="en-US" sz="2000" dirty="0">
                <a:sym typeface="Wingdings 3" charset="2"/>
              </a:rPr>
              <a:t>-</a:t>
            </a:r>
            <a:r>
              <a:rPr lang="en-US" sz="2000" dirty="0" smtClean="0">
                <a:sym typeface="Wingdings 3" charset="2"/>
              </a:rPr>
              <a:t>Bandwidth and information rate</a:t>
            </a:r>
          </a:p>
          <a:p>
            <a:pPr marL="355600" lvl="1" indent="-355600" eaLnBrk="1" hangingPunct="1">
              <a:lnSpc>
                <a:spcPct val="90000"/>
              </a:lnSpc>
              <a:buClr>
                <a:srgbClr val="96969B"/>
              </a:buClr>
            </a:pPr>
            <a:r>
              <a:rPr lang="en-US" sz="2000" dirty="0" err="1" smtClean="0">
                <a:sym typeface="Wingdings 3" charset="2"/>
              </a:rPr>
              <a:t>Bandlimited</a:t>
            </a:r>
            <a:r>
              <a:rPr lang="en-US" sz="2000" dirty="0" smtClean="0">
                <a:sym typeface="Wingdings 3" charset="2"/>
              </a:rPr>
              <a:t> is </a:t>
            </a:r>
            <a:r>
              <a:rPr lang="en-US" sz="2000" dirty="0">
                <a:sym typeface="Wingdings 3" charset="2"/>
              </a:rPr>
              <a:t>sufficient, not </a:t>
            </a:r>
            <a:r>
              <a:rPr lang="en-US" sz="2000" dirty="0" smtClean="0">
                <a:sym typeface="Wingdings 3" charset="2"/>
              </a:rPr>
              <a:t>necessary!</a:t>
            </a:r>
            <a:br>
              <a:rPr lang="en-US" sz="2000" dirty="0" smtClean="0">
                <a:sym typeface="Wingdings 3" charset="2"/>
              </a:rPr>
            </a:br>
            <a:r>
              <a:rPr lang="en-US" sz="2000" dirty="0" smtClean="0">
                <a:sym typeface="Wingdings 3" charset="2"/>
              </a:rPr>
              <a:t>(e.g. </a:t>
            </a:r>
            <a:r>
              <a:rPr lang="en-US" sz="2000" dirty="0" err="1" smtClean="0">
                <a:sym typeface="Wingdings 3" charset="2"/>
              </a:rPr>
              <a:t>bandpass</a:t>
            </a:r>
            <a:r>
              <a:rPr lang="en-US" sz="2000" dirty="0" smtClean="0">
                <a:sym typeface="Wingdings 3" charset="2"/>
              </a:rPr>
              <a:t> sampling)</a:t>
            </a:r>
            <a:endParaRPr lang="en-US" sz="2000" dirty="0">
              <a:sym typeface="Wingdings 3" charset="2"/>
            </a:endParaRPr>
          </a:p>
        </p:txBody>
      </p:sp>
      <p:pic>
        <p:nvPicPr>
          <p:cNvPr id="14" name="Picture 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3200400"/>
            <a:ext cx="5171069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5181600" y="685800"/>
            <a:ext cx="3429001" cy="2160000"/>
            <a:chOff x="4648199" y="1447800"/>
            <a:chExt cx="3771901" cy="2367599"/>
          </a:xfrm>
        </p:grpSpPr>
        <p:grpSp>
          <p:nvGrpSpPr>
            <p:cNvPr id="2" name="Group 24"/>
            <p:cNvGrpSpPr>
              <a:grpSpLocks noChangeAspect="1"/>
            </p:cNvGrpSpPr>
            <p:nvPr/>
          </p:nvGrpSpPr>
          <p:grpSpPr bwMode="auto">
            <a:xfrm>
              <a:off x="4648199" y="1750821"/>
              <a:ext cx="3157590" cy="2064578"/>
              <a:chOff x="4128" y="2832"/>
              <a:chExt cx="1248" cy="816"/>
            </a:xfrm>
          </p:grpSpPr>
          <p:sp>
            <p:nvSpPr>
              <p:cNvPr id="9" name="Line 16"/>
              <p:cNvSpPr>
                <a:spLocks noChangeShapeType="1"/>
              </p:cNvSpPr>
              <p:nvPr/>
            </p:nvSpPr>
            <p:spPr bwMode="auto">
              <a:xfrm flipV="1">
                <a:off x="4128" y="2832"/>
                <a:ext cx="1248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Line 17"/>
              <p:cNvSpPr>
                <a:spLocks noChangeShapeType="1"/>
              </p:cNvSpPr>
              <p:nvPr/>
            </p:nvSpPr>
            <p:spPr bwMode="auto">
              <a:xfrm flipV="1">
                <a:off x="4176" y="2844"/>
                <a:ext cx="576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Line 18"/>
              <p:cNvSpPr>
                <a:spLocks noChangeShapeType="1"/>
              </p:cNvSpPr>
              <p:nvPr/>
            </p:nvSpPr>
            <p:spPr bwMode="auto">
              <a:xfrm>
                <a:off x="4704" y="2880"/>
                <a:ext cx="19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17" name="Picture 16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6553200" y="2590800"/>
              <a:ext cx="264000" cy="360000"/>
            </a:xfrm>
            <a:prstGeom prst="rect">
              <a:avLst/>
            </a:prstGeom>
          </p:spPr>
        </p:pic>
        <p:pic>
          <p:nvPicPr>
            <p:cNvPr id="18" name="Picture 1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5867400" y="1447800"/>
              <a:ext cx="277198" cy="251998"/>
            </a:xfrm>
            <a:prstGeom prst="rect">
              <a:avLst/>
            </a:prstGeom>
          </p:spPr>
        </p:pic>
        <p:pic>
          <p:nvPicPr>
            <p:cNvPr id="19" name="Picture 1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7315200" y="1447800"/>
              <a:ext cx="1104900" cy="2667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/>
              <a:t>Acknowledgements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295401"/>
            <a:ext cx="8267700" cy="5105400"/>
          </a:xfrm>
        </p:spPr>
        <p:txBody>
          <a:bodyPr>
            <a:normAutofit fontScale="92500" lnSpcReduction="10000"/>
          </a:bodyPr>
          <a:lstStyle/>
          <a:p>
            <a:pPr marL="355600" lvl="1" indent="-355600" eaLnBrk="1" hangingPunct="1">
              <a:lnSpc>
                <a:spcPct val="90000"/>
              </a:lnSpc>
              <a:buClr>
                <a:srgbClr val="96969B"/>
              </a:buClr>
              <a:buFont typeface="Arial" charset="0"/>
              <a:buNone/>
              <a:defRPr/>
            </a:pPr>
            <a:r>
              <a:rPr lang="en-US" sz="2162" b="1" dirty="0" smtClean="0">
                <a:solidFill>
                  <a:srgbClr val="6B6B6B"/>
                </a:solidFill>
                <a:cs typeface="ＭＳ Ｐゴシック" charset="-128"/>
                <a:sym typeface="Wingdings 3" charset="2"/>
              </a:rPr>
              <a:t>Sponsors and supporters</a:t>
            </a:r>
          </a:p>
          <a:p>
            <a:pPr marL="355600" lvl="1" indent="-355600" eaLnBrk="1" hangingPunct="1">
              <a:lnSpc>
                <a:spcPct val="90000"/>
              </a:lnSpc>
              <a:buClr>
                <a:srgbClr val="96969B"/>
              </a:buClr>
              <a:buFont typeface="Arial" pitchFamily="34" charset="0"/>
              <a:buChar char="–"/>
              <a:defRPr/>
            </a:pPr>
            <a:r>
              <a:rPr lang="en-US" sz="2162" dirty="0" smtClean="0">
                <a:sym typeface="Wingdings 3" charset="2"/>
              </a:rPr>
              <a:t>NSF Switzerland</a:t>
            </a:r>
            <a:r>
              <a:rPr lang="en-US" sz="2162" dirty="0" smtClean="0">
                <a:solidFill>
                  <a:srgbClr val="7F7F7F"/>
                </a:solidFill>
              </a:rPr>
              <a:t>: thank you!</a:t>
            </a:r>
          </a:p>
          <a:p>
            <a:pPr marL="355600" lvl="1" indent="-355600" eaLnBrk="1" hangingPunct="1">
              <a:lnSpc>
                <a:spcPct val="90000"/>
              </a:lnSpc>
              <a:buClr>
                <a:srgbClr val="96969B"/>
              </a:buClr>
              <a:buFont typeface="Arial" pitchFamily="34" charset="0"/>
              <a:buChar char="–"/>
              <a:defRPr/>
            </a:pPr>
            <a:r>
              <a:rPr lang="en-US" sz="2162" dirty="0" smtClean="0"/>
              <a:t>Conference organizers, Akihiko Sugiyama in particular!</a:t>
            </a:r>
          </a:p>
          <a:p>
            <a:pPr marL="355600" lvl="1" indent="-355600" eaLnBrk="1" hangingPunct="1">
              <a:lnSpc>
                <a:spcPct val="90000"/>
              </a:lnSpc>
              <a:buClr>
                <a:srgbClr val="96969B"/>
              </a:buClr>
              <a:buFont typeface="Arial" pitchFamily="34" charset="0"/>
              <a:buChar char="–"/>
              <a:defRPr/>
            </a:pPr>
            <a:r>
              <a:rPr lang="en-US" sz="2162" dirty="0" smtClean="0">
                <a:solidFill>
                  <a:srgbClr val="7F7F7F"/>
                </a:solidFill>
              </a:rPr>
              <a:t>My </a:t>
            </a:r>
            <a:r>
              <a:rPr lang="en-US" sz="2162" dirty="0" err="1" smtClean="0">
                <a:solidFill>
                  <a:srgbClr val="7F7F7F"/>
                </a:solidFill>
              </a:rPr>
              <a:t>japanese</a:t>
            </a:r>
            <a:r>
              <a:rPr lang="en-US" sz="2162" dirty="0" smtClean="0">
                <a:solidFill>
                  <a:srgbClr val="7F7F7F"/>
                </a:solidFill>
              </a:rPr>
              <a:t> friends, in particular Prof. Masaaki </a:t>
            </a:r>
            <a:r>
              <a:rPr lang="en-US" sz="2162" dirty="0" err="1" smtClean="0">
                <a:solidFill>
                  <a:srgbClr val="7F7F7F"/>
                </a:solidFill>
              </a:rPr>
              <a:t>Ikehara</a:t>
            </a:r>
            <a:r>
              <a:rPr lang="en-US" sz="2162" dirty="0" smtClean="0">
                <a:solidFill>
                  <a:srgbClr val="7F7F7F"/>
                </a:solidFill>
              </a:rPr>
              <a:t> </a:t>
            </a:r>
            <a:r>
              <a:rPr lang="en-US" sz="2162" dirty="0" err="1" smtClean="0">
                <a:sym typeface="Wingdings"/>
              </a:rPr>
              <a:t></a:t>
            </a:r>
            <a:endParaRPr lang="en-US" sz="2162" dirty="0" smtClean="0">
              <a:solidFill>
                <a:srgbClr val="7F7F7F"/>
              </a:solidFill>
            </a:endParaRPr>
          </a:p>
          <a:p>
            <a:pPr marL="355600" lvl="1" indent="-355600" eaLnBrk="1" hangingPunct="1">
              <a:lnSpc>
                <a:spcPct val="90000"/>
              </a:lnSpc>
              <a:buClr>
                <a:srgbClr val="96969B"/>
              </a:buClr>
              <a:buNone/>
              <a:defRPr/>
            </a:pPr>
            <a:endParaRPr lang="en-US" sz="2162" dirty="0" smtClean="0">
              <a:solidFill>
                <a:srgbClr val="7F7F7F"/>
              </a:solidFill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sz="2162" b="1" dirty="0" smtClean="0">
                <a:solidFill>
                  <a:srgbClr val="6B6B6B"/>
                </a:solidFill>
              </a:rPr>
              <a:t>Co-authors and collaborators</a:t>
            </a:r>
          </a:p>
          <a:p>
            <a:pPr marL="355600" lvl="1" indent="-355600" eaLnBrk="1" hangingPunct="1">
              <a:lnSpc>
                <a:spcPct val="90000"/>
              </a:lnSpc>
              <a:buClr>
                <a:srgbClr val="96969B"/>
              </a:buClr>
              <a:buFont typeface="Arial" pitchFamily="34" charset="0"/>
              <a:buChar char="–"/>
              <a:defRPr/>
            </a:pPr>
            <a:r>
              <a:rPr lang="en-US" sz="2162" dirty="0" smtClean="0">
                <a:sym typeface="Wingdings 3" charset="2"/>
              </a:rPr>
              <a:t>Thierry </a:t>
            </a:r>
            <a:r>
              <a:rPr lang="en-US" sz="2162" dirty="0" err="1" smtClean="0">
                <a:sym typeface="Wingdings 3" charset="2"/>
              </a:rPr>
              <a:t>Blu</a:t>
            </a:r>
            <a:r>
              <a:rPr lang="en-US" sz="2162" dirty="0" smtClean="0">
                <a:sym typeface="Wingdings 3" charset="2"/>
              </a:rPr>
              <a:t>, CUHK</a:t>
            </a:r>
          </a:p>
          <a:p>
            <a:pPr marL="355600" lvl="1" indent="-355600" eaLnBrk="1" hangingPunct="1">
              <a:lnSpc>
                <a:spcPct val="90000"/>
              </a:lnSpc>
              <a:buClr>
                <a:srgbClr val="96969B"/>
              </a:buClr>
              <a:buFont typeface="Arial" pitchFamily="34" charset="0"/>
              <a:buChar char="–"/>
              <a:defRPr/>
            </a:pPr>
            <a:r>
              <a:rPr lang="en-US" sz="2162" dirty="0" err="1" smtClean="0">
                <a:sym typeface="Wingdings 3" charset="2"/>
              </a:rPr>
              <a:t>Yue</a:t>
            </a:r>
            <a:r>
              <a:rPr lang="en-US" sz="2162" dirty="0" smtClean="0">
                <a:sym typeface="Wingdings 3" charset="2"/>
              </a:rPr>
              <a:t> Lu, Harvard</a:t>
            </a:r>
          </a:p>
          <a:p>
            <a:pPr marL="355600" lvl="1" indent="-355600" eaLnBrk="1" hangingPunct="1">
              <a:lnSpc>
                <a:spcPct val="90000"/>
              </a:lnSpc>
              <a:buClr>
                <a:srgbClr val="96969B"/>
              </a:buClr>
              <a:buFont typeface="Arial" pitchFamily="34" charset="0"/>
              <a:buChar char="–"/>
              <a:defRPr/>
            </a:pPr>
            <a:r>
              <a:rPr lang="en-US" sz="2162" dirty="0" err="1" smtClean="0">
                <a:sym typeface="Wingdings 3" charset="2"/>
              </a:rPr>
              <a:t>Amina</a:t>
            </a:r>
            <a:r>
              <a:rPr lang="en-US" sz="2162" dirty="0" smtClean="0">
                <a:sym typeface="Wingdings 3" charset="2"/>
              </a:rPr>
              <a:t> </a:t>
            </a:r>
            <a:r>
              <a:rPr lang="en-US" sz="2162" dirty="0" err="1" smtClean="0">
                <a:sym typeface="Wingdings 3" charset="2"/>
              </a:rPr>
              <a:t>Chebira</a:t>
            </a:r>
            <a:r>
              <a:rPr lang="en-US" sz="2162" dirty="0" smtClean="0">
                <a:sym typeface="Wingdings 3" charset="2"/>
              </a:rPr>
              <a:t>, EPFL</a:t>
            </a:r>
          </a:p>
          <a:p>
            <a:pPr marL="355600" lvl="1" indent="-355600" eaLnBrk="1" hangingPunct="1">
              <a:lnSpc>
                <a:spcPct val="90000"/>
              </a:lnSpc>
              <a:buClr>
                <a:srgbClr val="96969B"/>
              </a:buClr>
              <a:buFont typeface="Arial" pitchFamily="34" charset="0"/>
              <a:buChar char="–"/>
              <a:defRPr/>
            </a:pPr>
            <a:r>
              <a:rPr lang="en-US" sz="2162" dirty="0" smtClean="0">
                <a:solidFill>
                  <a:srgbClr val="7F7F7F"/>
                </a:solidFill>
                <a:sym typeface="Wingdings 3" charset="2"/>
              </a:rPr>
              <a:t>Ali </a:t>
            </a:r>
            <a:r>
              <a:rPr lang="en-US" sz="2162" dirty="0" err="1" smtClean="0">
                <a:solidFill>
                  <a:srgbClr val="7F7F7F"/>
                </a:solidFill>
                <a:sym typeface="Wingdings 3" charset="2"/>
              </a:rPr>
              <a:t>Hormati</a:t>
            </a:r>
            <a:r>
              <a:rPr lang="en-US" sz="2162" dirty="0" smtClean="0">
                <a:solidFill>
                  <a:srgbClr val="7F7F7F"/>
                </a:solidFill>
                <a:sym typeface="Wingdings 3" charset="2"/>
              </a:rPr>
              <a:t>, EPFL</a:t>
            </a:r>
          </a:p>
          <a:p>
            <a:pPr marL="355600" lvl="1" indent="-355600" eaLnBrk="1" hangingPunct="1">
              <a:lnSpc>
                <a:spcPct val="90000"/>
              </a:lnSpc>
              <a:buClr>
                <a:srgbClr val="96969B"/>
              </a:buClr>
              <a:buFont typeface="Arial" pitchFamily="34" charset="0"/>
              <a:buChar char="–"/>
              <a:defRPr/>
            </a:pPr>
            <a:r>
              <a:rPr lang="en-US" sz="2162" dirty="0" err="1" smtClean="0">
                <a:sym typeface="Wingdings 3" charset="2"/>
              </a:rPr>
              <a:t>Yann</a:t>
            </a:r>
            <a:r>
              <a:rPr lang="en-US" sz="2162" dirty="0" smtClean="0">
                <a:sym typeface="Wingdings 3" charset="2"/>
              </a:rPr>
              <a:t> </a:t>
            </a:r>
            <a:r>
              <a:rPr lang="en-US" sz="2162" dirty="0" err="1" smtClean="0">
                <a:sym typeface="Wingdings 3" charset="2"/>
              </a:rPr>
              <a:t>Barbotin</a:t>
            </a:r>
            <a:r>
              <a:rPr lang="en-US" sz="2162" dirty="0" smtClean="0">
                <a:sym typeface="Wingdings 3" charset="2"/>
              </a:rPr>
              <a:t>, EPFL</a:t>
            </a:r>
            <a:endParaRPr lang="en-US" sz="2162" dirty="0" smtClean="0">
              <a:solidFill>
                <a:srgbClr val="7F7F7F"/>
              </a:solidFill>
              <a:sym typeface="Wingdings 3" charset="2"/>
            </a:endParaRPr>
          </a:p>
          <a:p>
            <a:pPr marL="355600" lvl="1" indent="-355600" eaLnBrk="1" hangingPunct="1">
              <a:lnSpc>
                <a:spcPct val="90000"/>
              </a:lnSpc>
              <a:buClr>
                <a:srgbClr val="96969B"/>
              </a:buClr>
              <a:buFont typeface="Arial" pitchFamily="34" charset="0"/>
              <a:buChar char="–"/>
              <a:defRPr/>
            </a:pPr>
            <a:r>
              <a:rPr lang="en-US" sz="2162" dirty="0" smtClean="0">
                <a:sym typeface="Wingdings 3" charset="2"/>
              </a:rPr>
              <a:t>Jury </a:t>
            </a:r>
            <a:r>
              <a:rPr lang="en-US" sz="2162" dirty="0" err="1" smtClean="0">
                <a:sym typeface="Wingdings 3" charset="2"/>
              </a:rPr>
              <a:t>Rarienri</a:t>
            </a:r>
            <a:r>
              <a:rPr lang="en-US" sz="2162" dirty="0" smtClean="0">
                <a:sym typeface="Wingdings 3" charset="2"/>
              </a:rPr>
              <a:t>, EPFL</a:t>
            </a:r>
          </a:p>
          <a:p>
            <a:pPr marL="355600" lvl="1" indent="-355600" eaLnBrk="1" hangingPunct="1">
              <a:lnSpc>
                <a:spcPct val="90000"/>
              </a:lnSpc>
              <a:buClr>
                <a:srgbClr val="96969B"/>
              </a:buClr>
              <a:buFont typeface="Arial" pitchFamily="34" charset="0"/>
              <a:buChar char="–"/>
              <a:defRPr/>
            </a:pPr>
            <a:endParaRPr lang="en-US" sz="2162" dirty="0" smtClean="0">
              <a:solidFill>
                <a:srgbClr val="7F7F7F"/>
              </a:solidFill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sz="2162" b="1" dirty="0" smtClean="0">
                <a:solidFill>
                  <a:srgbClr val="6B6B6B"/>
                </a:solidFill>
              </a:rPr>
              <a:t>Discussions and Interactions</a:t>
            </a:r>
          </a:p>
          <a:p>
            <a:pPr marL="355600" lvl="1" indent="-355600" eaLnBrk="1" hangingPunct="1">
              <a:lnSpc>
                <a:spcPct val="90000"/>
              </a:lnSpc>
              <a:buClr>
                <a:srgbClr val="96969B"/>
              </a:buClr>
              <a:buFont typeface="Arial" pitchFamily="34" charset="0"/>
              <a:buChar char="–"/>
              <a:defRPr/>
            </a:pPr>
            <a:r>
              <a:rPr lang="en-US" sz="2162" dirty="0" smtClean="0">
                <a:sym typeface="Wingdings 3" charset="2"/>
              </a:rPr>
              <a:t>V. </a:t>
            </a:r>
            <a:r>
              <a:rPr lang="en-US" sz="2162" dirty="0" err="1" smtClean="0">
                <a:sym typeface="Wingdings 3" charset="2"/>
              </a:rPr>
              <a:t>Goyal</a:t>
            </a:r>
            <a:r>
              <a:rPr lang="en-US" sz="2162" dirty="0" smtClean="0">
                <a:sym typeface="Wingdings 3" charset="2"/>
              </a:rPr>
              <a:t>, MIT</a:t>
            </a:r>
          </a:p>
          <a:p>
            <a:pPr marL="355600" lvl="1" indent="-355600" eaLnBrk="1" hangingPunct="1">
              <a:lnSpc>
                <a:spcPct val="90000"/>
              </a:lnSpc>
              <a:buClr>
                <a:srgbClr val="96969B"/>
              </a:buClr>
              <a:buFont typeface="Arial" pitchFamily="34" charset="0"/>
              <a:buChar char="–"/>
              <a:defRPr/>
            </a:pPr>
            <a:r>
              <a:rPr lang="en-US" sz="2162" dirty="0" smtClean="0">
                <a:sym typeface="Wingdings 3" charset="2"/>
              </a:rPr>
              <a:t>M. Unser</a:t>
            </a:r>
            <a:r>
              <a:rPr lang="en-US" sz="2162" dirty="0" smtClean="0">
                <a:solidFill>
                  <a:srgbClr val="7F7F7F"/>
                </a:solidFill>
              </a:rPr>
              <a:t>, EPFL</a:t>
            </a:r>
          </a:p>
          <a:p>
            <a:pPr marL="342900" lvl="1" indent="-342900" eaLnBrk="1" hangingPunct="1">
              <a:lnSpc>
                <a:spcPct val="70000"/>
              </a:lnSpc>
              <a:spcBef>
                <a:spcPct val="0"/>
              </a:spcBef>
              <a:buClr>
                <a:srgbClr val="96969B"/>
              </a:buClr>
              <a:buFont typeface="Lucida Grande" charset="0"/>
              <a:buChar char="-"/>
              <a:defRPr/>
            </a:pPr>
            <a:endParaRPr lang="en-US" sz="1700" dirty="0" smtClean="0">
              <a:solidFill>
                <a:srgbClr val="7F7F7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Screen shot 2010-11-25 at 6.23.3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3276600"/>
            <a:ext cx="1739900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/>
              <a:t>Shannon’s Theorem… a bit of History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571625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sz="2000" b="1" dirty="0">
                <a:ea typeface="Arial" charset="0"/>
                <a:cs typeface="Arial" charset="0"/>
              </a:rPr>
              <a:t>Whittaker </a:t>
            </a:r>
            <a:r>
              <a:rPr lang="en-US" sz="2000" b="1" dirty="0" smtClean="0">
                <a:ea typeface="Arial" charset="0"/>
                <a:cs typeface="Arial" charset="0"/>
              </a:rPr>
              <a:t>1915</a:t>
            </a:r>
          </a:p>
          <a:p>
            <a:pPr eaLnBrk="1" hangingPunct="1">
              <a:buFontTx/>
              <a:buNone/>
            </a:pPr>
            <a:r>
              <a:rPr lang="en-US" sz="2000" b="1" dirty="0" err="1">
                <a:ea typeface="Arial" charset="0"/>
                <a:cs typeface="Arial" charset="0"/>
              </a:rPr>
              <a:t>Nyquist</a:t>
            </a:r>
            <a:r>
              <a:rPr lang="en-US" sz="2000" b="1" dirty="0">
                <a:ea typeface="Arial" charset="0"/>
                <a:cs typeface="Arial" charset="0"/>
              </a:rPr>
              <a:t> 1928</a:t>
            </a:r>
          </a:p>
          <a:p>
            <a:pPr eaLnBrk="1" hangingPunct="1">
              <a:buFontTx/>
              <a:buNone/>
            </a:pPr>
            <a:r>
              <a:rPr lang="en-US" sz="2000" b="1" dirty="0" err="1">
                <a:ea typeface="Arial" charset="0"/>
                <a:cs typeface="Arial" charset="0"/>
              </a:rPr>
              <a:t>Kotelnikov</a:t>
            </a:r>
            <a:r>
              <a:rPr lang="en-US" sz="2000" b="1" dirty="0">
                <a:ea typeface="Arial" charset="0"/>
                <a:cs typeface="Arial" charset="0"/>
              </a:rPr>
              <a:t> </a:t>
            </a:r>
            <a:r>
              <a:rPr lang="en-US" sz="2000" b="1" dirty="0" smtClean="0">
                <a:ea typeface="Arial" charset="0"/>
                <a:cs typeface="Arial" charset="0"/>
              </a:rPr>
              <a:t>1933</a:t>
            </a:r>
          </a:p>
          <a:p>
            <a:pPr>
              <a:buNone/>
            </a:pPr>
            <a:r>
              <a:rPr lang="en-US" sz="2000" b="1" dirty="0" smtClean="0">
                <a:ea typeface="Arial" charset="0"/>
                <a:cs typeface="Arial" charset="0"/>
              </a:rPr>
              <a:t>Whittaker  1935</a:t>
            </a:r>
          </a:p>
          <a:p>
            <a:pPr eaLnBrk="1" hangingPunct="1">
              <a:buFontTx/>
              <a:buNone/>
            </a:pPr>
            <a:r>
              <a:rPr lang="en-US" sz="2000" b="1" dirty="0" err="1">
                <a:ea typeface="Arial" charset="0"/>
                <a:cs typeface="Arial" charset="0"/>
              </a:rPr>
              <a:t>Raabe</a:t>
            </a:r>
            <a:r>
              <a:rPr lang="en-US" sz="2000" b="1" dirty="0">
                <a:ea typeface="Arial" charset="0"/>
                <a:cs typeface="Arial" charset="0"/>
              </a:rPr>
              <a:t> 1938</a:t>
            </a:r>
          </a:p>
          <a:p>
            <a:pPr eaLnBrk="1" hangingPunct="1">
              <a:buFontTx/>
              <a:buNone/>
            </a:pPr>
            <a:r>
              <a:rPr lang="en-US" sz="2000" b="1" dirty="0">
                <a:ea typeface="Arial" charset="0"/>
                <a:cs typeface="Arial" charset="0"/>
              </a:rPr>
              <a:t>Gabor 1946</a:t>
            </a:r>
          </a:p>
          <a:p>
            <a:pPr eaLnBrk="1" hangingPunct="1">
              <a:buFontTx/>
              <a:buNone/>
            </a:pPr>
            <a:r>
              <a:rPr lang="en-US" sz="2000" b="1" dirty="0">
                <a:ea typeface="Arial" charset="0"/>
                <a:cs typeface="Arial" charset="0"/>
              </a:rPr>
              <a:t>Shannon </a:t>
            </a:r>
            <a:r>
              <a:rPr lang="en-US" sz="2000" b="1" dirty="0" smtClean="0">
                <a:ea typeface="Arial" charset="0"/>
                <a:cs typeface="Arial" charset="0"/>
              </a:rPr>
              <a:t>1948</a:t>
            </a:r>
          </a:p>
          <a:p>
            <a:pPr>
              <a:buNone/>
            </a:pPr>
            <a:r>
              <a:rPr lang="en-US" sz="2000" b="1" dirty="0" smtClean="0"/>
              <a:t>Isao </a:t>
            </a:r>
            <a:r>
              <a:rPr lang="en-US" sz="2000" b="1" dirty="0" err="1" smtClean="0"/>
              <a:t>Someya</a:t>
            </a:r>
            <a:r>
              <a:rPr lang="en-US" sz="2000" b="1" dirty="0" smtClean="0"/>
              <a:t> 1949</a:t>
            </a:r>
          </a:p>
          <a:p>
            <a:pPr eaLnBrk="1" hangingPunct="1">
              <a:buFontTx/>
              <a:buNone/>
            </a:pPr>
            <a:endParaRPr lang="en-US" sz="1900" b="1" dirty="0" smtClean="0">
              <a:ea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endParaRPr lang="en-US" sz="1700" dirty="0" smtClean="0">
              <a:ea typeface="Arial" charset="0"/>
              <a:cs typeface="Arial" charset="0"/>
            </a:endParaRPr>
          </a:p>
          <a:p>
            <a:pPr lvl="1" eaLnBrk="1" hangingPunct="1"/>
            <a:endParaRPr lang="en-US" dirty="0"/>
          </a:p>
          <a:p>
            <a:pPr lvl="1" eaLnBrk="1" hangingPunct="1">
              <a:buFontTx/>
              <a:buNone/>
            </a:pPr>
            <a:endParaRPr lang="en-US" sz="1800" dirty="0"/>
          </a:p>
        </p:txBody>
      </p:sp>
      <p:pic>
        <p:nvPicPr>
          <p:cNvPr id="6" name="Picture 5" descr="IsaoSomey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752600"/>
            <a:ext cx="2745000" cy="36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/>
              <a:t>Shannon’s Theorem: Variations on the subspace theme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71625"/>
            <a:ext cx="8267700" cy="482917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000" b="1" dirty="0"/>
              <a:t>Non uniform</a:t>
            </a:r>
            <a:endParaRPr lang="en-US" sz="2000" dirty="0"/>
          </a:p>
          <a:p>
            <a:pPr marL="533400" lvl="1" indent="-355600" eaLnBrk="1" hangingPunct="1">
              <a:lnSpc>
                <a:spcPct val="80000"/>
              </a:lnSpc>
            </a:pPr>
            <a:r>
              <a:rPr lang="en-US" sz="2000" dirty="0" err="1">
                <a:ea typeface="Arial" charset="0"/>
                <a:cs typeface="Arial" charset="0"/>
              </a:rPr>
              <a:t>Kadec</a:t>
            </a:r>
            <a:r>
              <a:rPr lang="en-US" sz="2000" dirty="0">
                <a:ea typeface="Arial" charset="0"/>
                <a:cs typeface="Arial" charset="0"/>
              </a:rPr>
              <a:t> 1/4 theorem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000" b="1" dirty="0"/>
              <a:t>Derivative sampling</a:t>
            </a:r>
          </a:p>
          <a:p>
            <a:pPr marL="533400" lvl="1" indent="-355600" eaLnBrk="1" hangingPunct="1">
              <a:lnSpc>
                <a:spcPct val="80000"/>
              </a:lnSpc>
            </a:pPr>
            <a:r>
              <a:rPr lang="en-US" sz="2000" dirty="0">
                <a:ea typeface="Arial" charset="0"/>
                <a:cs typeface="Arial" charset="0"/>
              </a:rPr>
              <a:t>Sample signal and derivative… </a:t>
            </a:r>
            <a:br>
              <a:rPr lang="en-US" sz="2000" dirty="0">
                <a:ea typeface="Arial" charset="0"/>
                <a:cs typeface="Arial" charset="0"/>
              </a:rPr>
            </a:br>
            <a:r>
              <a:rPr lang="en-US" sz="2000" dirty="0">
                <a:ea typeface="Arial" charset="0"/>
                <a:cs typeface="Arial" charset="0"/>
              </a:rPr>
              <a:t>… at half the rate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000" b="1" dirty="0"/>
              <a:t>Stochastic</a:t>
            </a:r>
            <a:endParaRPr lang="en-US" sz="2000" dirty="0"/>
          </a:p>
          <a:p>
            <a:pPr marL="533400" lvl="1" indent="-355600" eaLnBrk="1" hangingPunct="1">
              <a:lnSpc>
                <a:spcPct val="80000"/>
              </a:lnSpc>
            </a:pPr>
            <a:r>
              <a:rPr lang="en-US" sz="2000" dirty="0">
                <a:ea typeface="Arial" charset="0"/>
                <a:cs typeface="Arial" charset="0"/>
              </a:rPr>
              <a:t>Power spectrum is good enough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000" b="1" dirty="0"/>
              <a:t>Shift-invariant subspaces</a:t>
            </a:r>
          </a:p>
          <a:p>
            <a:pPr marL="533400" lvl="1" indent="-355600" eaLnBrk="1" hangingPunct="1">
              <a:lnSpc>
                <a:spcPct val="80000"/>
              </a:lnSpc>
            </a:pPr>
            <a:r>
              <a:rPr lang="en-US" sz="2000" dirty="0">
                <a:ea typeface="Arial" charset="0"/>
                <a:cs typeface="Arial" charset="0"/>
              </a:rPr>
              <a:t>Generalize from </a:t>
            </a:r>
            <a:r>
              <a:rPr lang="en-US" sz="2000" dirty="0" err="1">
                <a:ea typeface="Arial" charset="0"/>
                <a:cs typeface="Arial" charset="0"/>
              </a:rPr>
              <a:t>sinc</a:t>
            </a:r>
            <a:r>
              <a:rPr lang="en-US" sz="2000" dirty="0">
                <a:ea typeface="Arial" charset="0"/>
                <a:cs typeface="Arial" charset="0"/>
              </a:rPr>
              <a:t> to other</a:t>
            </a:r>
            <a:br>
              <a:rPr lang="en-US" sz="2000" dirty="0">
                <a:ea typeface="Arial" charset="0"/>
                <a:cs typeface="Arial" charset="0"/>
              </a:rPr>
            </a:br>
            <a:r>
              <a:rPr lang="en-US" sz="2000" dirty="0">
                <a:ea typeface="Arial" charset="0"/>
                <a:cs typeface="Arial" charset="0"/>
              </a:rPr>
              <a:t>shift-invariant </a:t>
            </a:r>
            <a:r>
              <a:rPr lang="en-US" sz="2000" dirty="0" err="1">
                <a:ea typeface="Arial" charset="0"/>
                <a:cs typeface="Arial" charset="0"/>
              </a:rPr>
              <a:t>Riesz</a:t>
            </a:r>
            <a:r>
              <a:rPr lang="en-US" sz="2000" dirty="0">
                <a:ea typeface="Arial" charset="0"/>
                <a:cs typeface="Arial" charset="0"/>
              </a:rPr>
              <a:t> bases </a:t>
            </a:r>
            <a:br>
              <a:rPr lang="en-US" sz="2000" dirty="0">
                <a:ea typeface="Arial" charset="0"/>
                <a:cs typeface="Arial" charset="0"/>
              </a:rPr>
            </a:br>
            <a:r>
              <a:rPr lang="en-US" sz="2000" dirty="0">
                <a:ea typeface="Arial" charset="0"/>
                <a:cs typeface="Arial" charset="0"/>
              </a:rPr>
              <a:t>(</a:t>
            </a:r>
            <a:r>
              <a:rPr lang="en-US" sz="2000" dirty="0" err="1">
                <a:ea typeface="Arial" charset="0"/>
                <a:cs typeface="Arial" charset="0"/>
              </a:rPr>
              <a:t>ortho</a:t>
            </a:r>
            <a:r>
              <a:rPr lang="en-US" sz="2000" dirty="0">
                <a:ea typeface="Arial" charset="0"/>
                <a:cs typeface="Arial" charset="0"/>
              </a:rPr>
              <a:t>. and </a:t>
            </a:r>
            <a:r>
              <a:rPr lang="en-US" sz="2000" dirty="0" err="1">
                <a:ea typeface="Arial" charset="0"/>
                <a:cs typeface="Arial" charset="0"/>
              </a:rPr>
              <a:t>biorthogonal</a:t>
            </a:r>
            <a:r>
              <a:rPr lang="en-US" sz="2000" dirty="0">
                <a:ea typeface="Arial" charset="0"/>
                <a:cs typeface="Arial" charset="0"/>
              </a:rPr>
              <a:t>)</a:t>
            </a:r>
          </a:p>
          <a:p>
            <a:pPr marL="533400" lvl="1" indent="-355600" eaLnBrk="1" hangingPunct="1">
              <a:lnSpc>
                <a:spcPct val="80000"/>
              </a:lnSpc>
            </a:pPr>
            <a:r>
              <a:rPr lang="en-US" sz="2000" dirty="0">
                <a:ea typeface="Arial" charset="0"/>
                <a:cs typeface="Arial" charset="0"/>
              </a:rPr>
              <a:t>Structurally, it is the same thing!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000" b="1" dirty="0"/>
              <a:t>Multichannel sampling</a:t>
            </a:r>
          </a:p>
          <a:p>
            <a:pPr marL="533400" lvl="1" indent="-355600" eaLnBrk="1" hangingPunct="1">
              <a:lnSpc>
                <a:spcPct val="80000"/>
              </a:lnSpc>
            </a:pPr>
            <a:r>
              <a:rPr lang="en-US" sz="2000" dirty="0">
                <a:ea typeface="Arial" charset="0"/>
                <a:cs typeface="Arial" charset="0"/>
              </a:rPr>
              <a:t>Known shift: easy</a:t>
            </a:r>
          </a:p>
          <a:p>
            <a:pPr marL="533400" lvl="1" indent="-355600" eaLnBrk="1" hangingPunct="1">
              <a:lnSpc>
                <a:spcPct val="80000"/>
              </a:lnSpc>
            </a:pPr>
            <a:r>
              <a:rPr lang="en-US" sz="2000" dirty="0">
                <a:ea typeface="Arial" charset="0"/>
                <a:cs typeface="Arial" charset="0"/>
              </a:rPr>
              <a:t>Unknown shift: interesting</a:t>
            </a:r>
            <a:br>
              <a:rPr lang="en-US" sz="2000" dirty="0">
                <a:ea typeface="Arial" charset="0"/>
                <a:cs typeface="Arial" charset="0"/>
              </a:rPr>
            </a:br>
            <a:r>
              <a:rPr lang="en-US" sz="2000" dirty="0">
                <a:ea typeface="Arial" charset="0"/>
                <a:cs typeface="Arial" charset="0"/>
              </a:rPr>
              <a:t>(</a:t>
            </a:r>
            <a:r>
              <a:rPr lang="en-US" sz="2000" dirty="0" smtClean="0">
                <a:ea typeface="Arial" charset="0"/>
                <a:cs typeface="Arial" charset="0"/>
              </a:rPr>
              <a:t>super-resolution </a:t>
            </a:r>
            <a:r>
              <a:rPr lang="en-US" sz="2000" dirty="0">
                <a:ea typeface="Arial" charset="0"/>
                <a:cs typeface="Arial" charset="0"/>
              </a:rPr>
              <a:t>imaging)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900" dirty="0"/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 bwMode="auto">
          <a:xfrm>
            <a:off x="7239000" y="6537325"/>
            <a:ext cx="1905000" cy="396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Spring-09 - </a:t>
            </a:r>
            <a:fld id="{C45FD5CB-B979-3348-86C7-E0B1A4E73F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0" y="3143250"/>
            <a:ext cx="3598863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4729163"/>
            <a:ext cx="3598863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95888" y="1785938"/>
            <a:ext cx="3598862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229600" cy="487680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endParaRPr lang="en-US" sz="1800" b="1" dirty="0" smtClean="0"/>
          </a:p>
          <a:p>
            <a:pPr marL="1143000" indent="-1143000">
              <a:lnSpc>
                <a:spcPct val="120000"/>
              </a:lnSpc>
              <a:buNone/>
            </a:pPr>
            <a:r>
              <a:rPr lang="en-US" sz="6700" b="1" dirty="0" smtClean="0"/>
              <a:t>1. Introduction</a:t>
            </a:r>
          </a:p>
          <a:p>
            <a:pPr marL="1143000" indent="-1143000">
              <a:lnSpc>
                <a:spcPct val="120000"/>
              </a:lnSpc>
              <a:buNone/>
            </a:pPr>
            <a:r>
              <a:rPr lang="en-US" sz="7100" b="1" dirty="0" smtClean="0"/>
              <a:t>2. Sampling: The linear case</a:t>
            </a:r>
          </a:p>
          <a:p>
            <a:pPr marL="1143000" indent="-1143000">
              <a:lnSpc>
                <a:spcPct val="120000"/>
              </a:lnSpc>
              <a:buNone/>
            </a:pPr>
            <a:r>
              <a:rPr lang="en-US" sz="6700" b="1" dirty="0" smtClean="0"/>
              <a:t>3. Application: Sampling physics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6700" dirty="0" smtClean="0"/>
              <a:t>Microphone and loudspeaker arrays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6700" dirty="0" smtClean="0"/>
              <a:t>The plenacoustic function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6700" dirty="0" smtClean="0"/>
              <a:t>A sampling theorem for wave fields</a:t>
            </a:r>
          </a:p>
          <a:p>
            <a:pPr marL="1143000" indent="-1143000">
              <a:lnSpc>
                <a:spcPct val="120000"/>
              </a:lnSpc>
              <a:buNone/>
            </a:pPr>
            <a:r>
              <a:rPr lang="en-US" sz="6700" b="1" dirty="0" smtClean="0"/>
              <a:t>4. Sampling: The non-linear case</a:t>
            </a:r>
          </a:p>
          <a:p>
            <a:pPr marL="1143000" indent="-1143000">
              <a:lnSpc>
                <a:spcPct val="120000"/>
              </a:lnSpc>
              <a:buNone/>
            </a:pPr>
            <a:r>
              <a:rPr lang="en-US" sz="6700" b="1" dirty="0" smtClean="0"/>
              <a:t>5. Applications: The non-linear case</a:t>
            </a:r>
          </a:p>
          <a:p>
            <a:pPr marL="1143000" lvl="0" indent="-1143000">
              <a:lnSpc>
                <a:spcPct val="120000"/>
              </a:lnSpc>
              <a:buNone/>
            </a:pPr>
            <a:r>
              <a:rPr lang="en-US" sz="6700" b="1" dirty="0" smtClean="0"/>
              <a:t>6. Conclusions</a:t>
            </a:r>
          </a:p>
          <a:p>
            <a:pPr marL="349250" lvl="1" indent="6350">
              <a:buNone/>
            </a:pPr>
            <a:endParaRPr lang="en-US" sz="510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 smtClean="0">
                <a:ea typeface="+mj-ea"/>
              </a:rPr>
              <a:t>Outline</a:t>
            </a:r>
            <a:endParaRPr lang="en-US" sz="3200" dirty="0">
              <a:ea typeface="+mj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Sampling versus sampling physics</a:t>
            </a:r>
            <a:endParaRPr lang="en-US" sz="3200" dirty="0"/>
          </a:p>
        </p:txBody>
      </p:sp>
      <p:pic>
        <p:nvPicPr>
          <p:cNvPr id="20" name="Picture 19" descr="Screen shot 2010-11-25 at 6.51.1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00" y="1098000"/>
            <a:ext cx="8698900" cy="57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Sampling and interpolating acoustic fields</a:t>
            </a:r>
            <a:endParaRPr lang="en-US" sz="3200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95400"/>
            <a:ext cx="8229600" cy="5334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None/>
            </a:pPr>
            <a:r>
              <a:rPr lang="en-US" sz="2162" b="1" dirty="0" smtClean="0"/>
              <a:t>Wave fields governed by the wave equation</a:t>
            </a:r>
            <a:endParaRPr lang="en-US" sz="2162" dirty="0" smtClean="0"/>
          </a:p>
          <a:p>
            <a:pPr lvl="1">
              <a:lnSpc>
                <a:spcPct val="80000"/>
              </a:lnSpc>
            </a:pPr>
            <a:r>
              <a:rPr lang="en-US" sz="2162" dirty="0" smtClean="0"/>
              <a:t>Space-time distribution</a:t>
            </a:r>
            <a:endParaRPr lang="en-US" sz="2162" b="1" dirty="0" smtClean="0"/>
          </a:p>
          <a:p>
            <a:pPr lvl="1">
              <a:lnSpc>
                <a:spcPct val="80000"/>
              </a:lnSpc>
            </a:pPr>
            <a:r>
              <a:rPr lang="en-US" sz="2162" dirty="0" smtClean="0"/>
              <a:t>Constrained by wave equation</a:t>
            </a:r>
          </a:p>
          <a:p>
            <a:pPr lvl="1">
              <a:lnSpc>
                <a:spcPct val="80000"/>
              </a:lnSpc>
            </a:pPr>
            <a:r>
              <a:rPr lang="en-US" sz="2162" dirty="0" smtClean="0"/>
              <a:t>Not arbitrary, but smoothed</a:t>
            </a:r>
          </a:p>
          <a:p>
            <a:pPr lvl="1">
              <a:lnSpc>
                <a:spcPct val="80000"/>
              </a:lnSpc>
              <a:buNone/>
            </a:pPr>
            <a:endParaRPr lang="en-US" sz="2162" b="1" dirty="0" smtClean="0"/>
          </a:p>
          <a:p>
            <a:pPr>
              <a:lnSpc>
                <a:spcPct val="80000"/>
              </a:lnSpc>
              <a:buNone/>
            </a:pPr>
            <a:r>
              <a:rPr lang="en-US" sz="2162" b="1" dirty="0" smtClean="0"/>
              <a:t>What can we say about sampling/interpolation?</a:t>
            </a:r>
            <a:endParaRPr lang="en-US" sz="2162" dirty="0" smtClean="0"/>
          </a:p>
          <a:p>
            <a:pPr lvl="1">
              <a:lnSpc>
                <a:spcPct val="80000"/>
              </a:lnSpc>
            </a:pPr>
            <a:r>
              <a:rPr lang="en-US" sz="2162" dirty="0" err="1" smtClean="0"/>
              <a:t>Spatio</a:t>
            </a:r>
            <a:r>
              <a:rPr lang="en-US" sz="2162" dirty="0" smtClean="0"/>
              <a:t>-temporal </a:t>
            </a:r>
            <a:r>
              <a:rPr lang="en-US" sz="2162" dirty="0" err="1" smtClean="0"/>
              <a:t>Nyquist</a:t>
            </a:r>
            <a:r>
              <a:rPr lang="en-US" sz="2162" dirty="0" smtClean="0"/>
              <a:t> rate</a:t>
            </a:r>
            <a:endParaRPr lang="en-US" sz="2162" b="1" dirty="0" smtClean="0"/>
          </a:p>
          <a:p>
            <a:pPr lvl="1">
              <a:lnSpc>
                <a:spcPct val="80000"/>
              </a:lnSpc>
            </a:pPr>
            <a:r>
              <a:rPr lang="en-US" sz="2162" dirty="0" smtClean="0"/>
              <a:t>Perfect reconstruction</a:t>
            </a:r>
            <a:endParaRPr lang="en-US" sz="2162" b="1" dirty="0" smtClean="0"/>
          </a:p>
          <a:p>
            <a:pPr lvl="1">
              <a:lnSpc>
                <a:spcPct val="80000"/>
              </a:lnSpc>
            </a:pPr>
            <a:r>
              <a:rPr lang="en-US" sz="2162" dirty="0" smtClean="0"/>
              <a:t>Aliasing</a:t>
            </a:r>
            <a:endParaRPr lang="en-US" sz="2162" b="1" dirty="0" smtClean="0"/>
          </a:p>
          <a:p>
            <a:pPr lvl="1">
              <a:lnSpc>
                <a:spcPct val="80000"/>
              </a:lnSpc>
            </a:pPr>
            <a:r>
              <a:rPr lang="en-US" sz="2162" dirty="0" smtClean="0"/>
              <a:t>Space-time processing</a:t>
            </a:r>
          </a:p>
          <a:p>
            <a:pPr lvl="1">
              <a:lnSpc>
                <a:spcPct val="80000"/>
              </a:lnSpc>
            </a:pPr>
            <a:endParaRPr lang="en-US" sz="2162" b="1" dirty="0" smtClean="0"/>
          </a:p>
          <a:p>
            <a:pPr lvl="1">
              <a:lnSpc>
                <a:spcPct val="80000"/>
              </a:lnSpc>
            </a:pPr>
            <a:endParaRPr lang="en-US" sz="2162" b="1" dirty="0" smtClean="0"/>
          </a:p>
          <a:p>
            <a:pPr lvl="1">
              <a:lnSpc>
                <a:spcPct val="80000"/>
              </a:lnSpc>
              <a:buNone/>
            </a:pPr>
            <a:endParaRPr lang="en-US" sz="2162" b="1" dirty="0" smtClean="0"/>
          </a:p>
          <a:p>
            <a:pPr lvl="1">
              <a:lnSpc>
                <a:spcPct val="80000"/>
              </a:lnSpc>
            </a:pPr>
            <a:endParaRPr lang="en-US" sz="2162" b="1" dirty="0" smtClean="0"/>
          </a:p>
          <a:p>
            <a:pPr lvl="1">
              <a:lnSpc>
                <a:spcPct val="80000"/>
              </a:lnSpc>
            </a:pPr>
            <a:endParaRPr lang="en-US" sz="2162" b="1" dirty="0" smtClean="0"/>
          </a:p>
          <a:p>
            <a:pPr lvl="1">
              <a:lnSpc>
                <a:spcPct val="80000"/>
              </a:lnSpc>
            </a:pPr>
            <a:endParaRPr lang="en-US" sz="2162" b="1" dirty="0" smtClean="0"/>
          </a:p>
          <a:p>
            <a:pPr lvl="1">
              <a:lnSpc>
                <a:spcPct val="80000"/>
              </a:lnSpc>
            </a:pPr>
            <a:endParaRPr lang="en-US" sz="2162" b="1" dirty="0" smtClean="0"/>
          </a:p>
          <a:p>
            <a:pPr lvl="1">
              <a:lnSpc>
                <a:spcPct val="80000"/>
              </a:lnSpc>
            </a:pPr>
            <a:endParaRPr lang="en-US" sz="2162" b="1" dirty="0" smtClean="0"/>
          </a:p>
          <a:p>
            <a:pPr lvl="0">
              <a:lnSpc>
                <a:spcPct val="80000"/>
              </a:lnSpc>
              <a:buNone/>
            </a:pPr>
            <a:r>
              <a:rPr lang="en-US" sz="2162" b="1" dirty="0" smtClean="0"/>
              <a:t>                                      How do we sample and interpolate?</a:t>
            </a:r>
            <a:endParaRPr lang="en-US" sz="2162" dirty="0" smtClean="0"/>
          </a:p>
          <a:p>
            <a:pPr lvl="1">
              <a:lnSpc>
                <a:spcPct val="80000"/>
              </a:lnSpc>
            </a:pPr>
            <a:endParaRPr lang="en-US" sz="1800" b="1" dirty="0" smtClean="0"/>
          </a:p>
          <a:p>
            <a:pPr eaLnBrk="1" hangingPunct="1">
              <a:buFontTx/>
              <a:buNone/>
            </a:pPr>
            <a:endParaRPr lang="en-US" sz="1900" b="1" dirty="0" smtClean="0">
              <a:ea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endParaRPr lang="en-US" sz="1700" dirty="0" smtClean="0">
              <a:ea typeface="Arial" charset="0"/>
              <a:cs typeface="Arial" charset="0"/>
            </a:endParaRPr>
          </a:p>
          <a:p>
            <a:pPr lvl="1" eaLnBrk="1" hangingPunct="1"/>
            <a:endParaRPr lang="en-US" dirty="0"/>
          </a:p>
          <a:p>
            <a:pPr lvl="1" eaLnBrk="1" hangingPunct="1">
              <a:buFontTx/>
              <a:buNone/>
            </a:pPr>
            <a:endParaRPr lang="en-US" sz="1800" dirty="0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066800" y="4800600"/>
            <a:ext cx="7405756" cy="1219200"/>
            <a:chOff x="914400" y="4114800"/>
            <a:chExt cx="7406520" cy="1219200"/>
          </a:xfrm>
        </p:grpSpPr>
        <p:sp>
          <p:nvSpPr>
            <p:cNvPr id="13" name="Rectangle 12"/>
            <p:cNvSpPr/>
            <p:nvPr/>
          </p:nvSpPr>
          <p:spPr>
            <a:xfrm>
              <a:off x="3124428" y="4114800"/>
              <a:ext cx="2591068" cy="1219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smtClean="0"/>
                <a:t>Wave equation</a:t>
              </a:r>
              <a:endParaRPr lang="en-US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981310" y="4648200"/>
              <a:ext cx="114311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5715496" y="4648200"/>
              <a:ext cx="137174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1"/>
            <p:cNvSpPr txBox="1">
              <a:spLocks noChangeArrowheads="1"/>
            </p:cNvSpPr>
            <p:nvPr/>
          </p:nvSpPr>
          <p:spPr bwMode="auto">
            <a:xfrm>
              <a:off x="914400" y="4343400"/>
              <a:ext cx="90290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Analog</a:t>
              </a:r>
              <a:r>
                <a:rPr lang="en-US" dirty="0" smtClean="0"/>
                <a:t/>
              </a:r>
              <a:br>
                <a:rPr lang="en-US" dirty="0" smtClean="0"/>
              </a:br>
              <a:r>
                <a:rPr lang="en-US" dirty="0" smtClean="0"/>
                <a:t>sources</a:t>
              </a:r>
              <a:endParaRPr lang="en-US" dirty="0"/>
            </a:p>
          </p:txBody>
        </p:sp>
        <p:sp>
          <p:nvSpPr>
            <p:cNvPr id="17" name="TextBox 12"/>
            <p:cNvSpPr txBox="1">
              <a:spLocks noChangeArrowheads="1"/>
            </p:cNvSpPr>
            <p:nvPr/>
          </p:nvSpPr>
          <p:spPr bwMode="auto">
            <a:xfrm>
              <a:off x="7087237" y="4191000"/>
              <a:ext cx="1233683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/>
                <a:t>Space-time</a:t>
              </a:r>
            </a:p>
            <a:p>
              <a:r>
                <a:rPr lang="en-US" dirty="0" smtClean="0"/>
                <a:t>acoustic</a:t>
              </a:r>
            </a:p>
            <a:p>
              <a:r>
                <a:rPr lang="en-US" dirty="0" smtClean="0"/>
                <a:t>wave field</a:t>
              </a:r>
              <a:endParaRPr lang="en-US" dirty="0"/>
            </a:p>
          </p:txBody>
        </p:sp>
      </p:grpSp>
      <p:pic>
        <p:nvPicPr>
          <p:cNvPr id="19" name="Picture 18" descr="Boat Wake_lowr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295400"/>
            <a:ext cx="2700000" cy="18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3500" dirty="0" smtClean="0"/>
              <a:t>Many microphones and loudspeakers</a:t>
            </a:r>
            <a:endParaRPr lang="en-US" sz="3500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571625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2000" b="1" dirty="0" smtClean="0"/>
              <a:t>Multiple microphones/loudspeakers</a:t>
            </a:r>
            <a:endParaRPr lang="en-US" sz="2000" dirty="0" smtClean="0"/>
          </a:p>
          <a:p>
            <a:pPr lvl="1">
              <a:lnSpc>
                <a:spcPct val="80000"/>
              </a:lnSpc>
            </a:pPr>
            <a:r>
              <a:rPr lang="en-US" sz="1800" dirty="0" smtClean="0"/>
              <a:t>physical world (e.g. free field, room)</a:t>
            </a:r>
            <a:endParaRPr lang="en-US" sz="1800" b="1" dirty="0" smtClean="0"/>
          </a:p>
          <a:p>
            <a:pPr lvl="1">
              <a:lnSpc>
                <a:spcPct val="80000"/>
              </a:lnSpc>
            </a:pPr>
            <a:r>
              <a:rPr lang="en-US" sz="1800" dirty="0" smtClean="0"/>
              <a:t>distributed signal acquisition of sound with “many” microphones</a:t>
            </a:r>
            <a:endParaRPr lang="en-US" sz="1800" b="1" dirty="0" smtClean="0"/>
          </a:p>
          <a:p>
            <a:pPr lvl="1">
              <a:lnSpc>
                <a:spcPct val="80000"/>
              </a:lnSpc>
            </a:pPr>
            <a:r>
              <a:rPr lang="en-US" sz="1800" dirty="0" smtClean="0"/>
              <a:t>sound rendering with many loudspeakers (</a:t>
            </a:r>
            <a:r>
              <a:rPr lang="en-US" sz="1800" dirty="0" err="1" smtClean="0"/>
              <a:t>wavefield</a:t>
            </a:r>
            <a:r>
              <a:rPr lang="en-US" sz="1800" dirty="0" smtClean="0"/>
              <a:t> synthesis)</a:t>
            </a:r>
          </a:p>
          <a:p>
            <a:pPr>
              <a:lnSpc>
                <a:spcPct val="80000"/>
              </a:lnSpc>
              <a:buNone/>
            </a:pPr>
            <a:r>
              <a:rPr lang="en-US" sz="2000" b="1" dirty="0" smtClean="0"/>
              <a:t>This is for real!</a:t>
            </a:r>
            <a:endParaRPr lang="en-US" sz="2000" dirty="0" smtClean="0"/>
          </a:p>
          <a:p>
            <a:pPr lvl="1">
              <a:lnSpc>
                <a:spcPct val="80000"/>
              </a:lnSpc>
            </a:pPr>
            <a:r>
              <a:rPr lang="en-US" sz="1800" dirty="0" smtClean="0"/>
              <a:t>sound recording</a:t>
            </a:r>
            <a:endParaRPr lang="en-US" sz="1800" b="1" dirty="0" smtClean="0"/>
          </a:p>
          <a:p>
            <a:pPr lvl="1">
              <a:lnSpc>
                <a:spcPct val="80000"/>
              </a:lnSpc>
            </a:pPr>
            <a:r>
              <a:rPr lang="en-US" sz="1800" dirty="0" smtClean="0"/>
              <a:t>special effects</a:t>
            </a:r>
            <a:endParaRPr lang="en-US" sz="1800" b="1" dirty="0" smtClean="0"/>
          </a:p>
          <a:p>
            <a:pPr lvl="1">
              <a:lnSpc>
                <a:spcPct val="80000"/>
              </a:lnSpc>
            </a:pPr>
            <a:r>
              <a:rPr lang="en-US" sz="1800" dirty="0" smtClean="0"/>
              <a:t>movie theaters (</a:t>
            </a:r>
            <a:r>
              <a:rPr lang="en-US" sz="1800" dirty="0" err="1" smtClean="0"/>
              <a:t>wavefield</a:t>
            </a:r>
            <a:r>
              <a:rPr lang="en-US" sz="1800" dirty="0" smtClean="0"/>
              <a:t> synthesis)</a:t>
            </a:r>
            <a:endParaRPr lang="en-US" sz="1800" b="1" dirty="0" smtClean="0"/>
          </a:p>
          <a:p>
            <a:pPr lvl="1">
              <a:lnSpc>
                <a:spcPct val="80000"/>
              </a:lnSpc>
            </a:pPr>
            <a:r>
              <a:rPr lang="en-US" sz="1800" dirty="0" smtClean="0"/>
              <a:t>MP3 surround etc</a:t>
            </a:r>
            <a:endParaRPr lang="en-US" sz="1800" b="1" dirty="0" smtClean="0"/>
          </a:p>
          <a:p>
            <a:pPr eaLnBrk="1" hangingPunct="1">
              <a:buFontTx/>
              <a:buNone/>
            </a:pPr>
            <a:endParaRPr lang="en-US" sz="1900" b="1" dirty="0" smtClean="0">
              <a:ea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endParaRPr lang="en-US" sz="1700" dirty="0" smtClean="0">
              <a:ea typeface="Arial" charset="0"/>
              <a:cs typeface="Arial" charset="0"/>
            </a:endParaRPr>
          </a:p>
          <a:p>
            <a:pPr lvl="1" eaLnBrk="1" hangingPunct="1"/>
            <a:endParaRPr lang="en-US" dirty="0"/>
          </a:p>
          <a:p>
            <a:pPr lvl="1" eaLnBrk="1" hangingPunct="1">
              <a:buFontTx/>
              <a:buNone/>
            </a:pPr>
            <a:endParaRPr lang="en-US" sz="1800" dirty="0"/>
          </a:p>
        </p:txBody>
      </p:sp>
      <p:pic>
        <p:nvPicPr>
          <p:cNvPr id="8" name="Picture 5" descr="pa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4343400"/>
            <a:ext cx="2789238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486400" y="4343400"/>
            <a:ext cx="2400300" cy="2182813"/>
            <a:chOff x="3552" y="1150"/>
            <a:chExt cx="1512" cy="1375"/>
          </a:xfrm>
        </p:grpSpPr>
        <p:pic>
          <p:nvPicPr>
            <p:cNvPr id="10" name="Picture 6" descr="slide2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52" y="1150"/>
              <a:ext cx="1512" cy="1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3888" y="2352"/>
              <a:ext cx="71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MIT1020 mics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dirty="0" smtClean="0"/>
              <a:t>The </a:t>
            </a:r>
            <a:r>
              <a:rPr lang="en-US" sz="3500" dirty="0" err="1" smtClean="0"/>
              <a:t>plenacoustic</a:t>
            </a:r>
            <a:r>
              <a:rPr lang="en-US" sz="3500" dirty="0" smtClean="0"/>
              <a:t> function and its sampling</a:t>
            </a:r>
            <a:endParaRPr lang="en-US" sz="3500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571625"/>
            <a:ext cx="8191500" cy="4905375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2353" b="1" dirty="0" smtClean="0"/>
              <a:t>Setup</a:t>
            </a:r>
            <a:endParaRPr lang="en-US" sz="2353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sz="2353" b="1" dirty="0" smtClean="0"/>
              <a:t>Questions:</a:t>
            </a:r>
            <a:endParaRPr lang="en-US" sz="2353" dirty="0" smtClean="0"/>
          </a:p>
          <a:p>
            <a:pPr lvl="1"/>
            <a:r>
              <a:rPr lang="en-US" sz="2353" dirty="0" smtClean="0"/>
              <a:t>Sample with “few” microphones and hear any location?</a:t>
            </a:r>
          </a:p>
          <a:p>
            <a:pPr lvl="1"/>
            <a:r>
              <a:rPr lang="en-US" sz="2353" dirty="0" smtClean="0"/>
              <a:t>Solve the wave equation? In general, it is much simpler to sample the </a:t>
            </a:r>
            <a:r>
              <a:rPr lang="en-US" sz="2353" dirty="0" err="1" smtClean="0"/>
              <a:t>plenacoustic</a:t>
            </a:r>
            <a:r>
              <a:rPr lang="en-US" sz="2353" dirty="0" smtClean="0"/>
              <a:t> function</a:t>
            </a:r>
          </a:p>
          <a:p>
            <a:pPr lvl="1"/>
            <a:r>
              <a:rPr lang="en-US" sz="2353" dirty="0" smtClean="0"/>
              <a:t>Dual question also of interest for synthesis (moving sources)</a:t>
            </a:r>
          </a:p>
          <a:p>
            <a:pPr lvl="1"/>
            <a:r>
              <a:rPr lang="en-US" sz="2353" dirty="0" smtClean="0"/>
              <a:t>Implication on acoustic localization problems</a:t>
            </a:r>
          </a:p>
          <a:p>
            <a:pPr lvl="1"/>
            <a:r>
              <a:rPr lang="en-US" sz="2353" dirty="0" smtClean="0"/>
              <a:t>Application for acoustic cancellation</a:t>
            </a:r>
          </a:p>
          <a:p>
            <a:pPr eaLnBrk="1" hangingPunct="1">
              <a:buFontTx/>
              <a:buNone/>
            </a:pPr>
            <a:endParaRPr lang="en-US" sz="1900" b="1" dirty="0" smtClean="0">
              <a:ea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endParaRPr lang="en-US" sz="1700" dirty="0" smtClean="0">
              <a:ea typeface="Arial" charset="0"/>
              <a:cs typeface="Arial" charset="0"/>
            </a:endParaRPr>
          </a:p>
          <a:p>
            <a:pPr lvl="1" eaLnBrk="1" hangingPunct="1"/>
            <a:endParaRPr lang="en-US" dirty="0"/>
          </a:p>
          <a:p>
            <a:pPr lvl="1" eaLnBrk="1" hangingPunct="1">
              <a:buFontTx/>
              <a:buNone/>
            </a:pPr>
            <a:endParaRPr lang="en-US" sz="1800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0" y="2133600"/>
            <a:ext cx="56388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slide21mic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2057400"/>
            <a:ext cx="2878138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D0C951EB-12C5-42C2-90A3-27CB6AFC8BA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dirty="0" smtClean="0"/>
              <a:t>The </a:t>
            </a:r>
            <a:r>
              <a:rPr lang="en-US" sz="3500" dirty="0" err="1" smtClean="0"/>
              <a:t>plenacoustic</a:t>
            </a:r>
            <a:r>
              <a:rPr lang="en-US" sz="3500" dirty="0" smtClean="0"/>
              <a:t> function and its sampling</a:t>
            </a:r>
            <a:endParaRPr lang="en-US" sz="350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57200" y="1371600"/>
            <a:ext cx="8229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PAF in free field and in a room for a given point source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 plot: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p(x,t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), that is, the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spatio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-temporal impulse response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key question for sampling is:               , that is, the Fourier transform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precise characterization of                   for large       and        will allow sampling and reconstruction error analysis      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6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3400" y="5105400"/>
            <a:ext cx="838199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62400" y="5486400"/>
            <a:ext cx="838197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3600" y="5410200"/>
            <a:ext cx="195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05600" y="5486400"/>
            <a:ext cx="228600" cy="17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533400" y="1676400"/>
            <a:ext cx="7696200" cy="2603500"/>
            <a:chOff x="240" y="576"/>
            <a:chExt cx="5232" cy="1928"/>
          </a:xfrm>
        </p:grpSpPr>
        <p:pic>
          <p:nvPicPr>
            <p:cNvPr id="17" name="Picture 14" descr="plenn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40" y="576"/>
              <a:ext cx="2544" cy="1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5" descr="plennn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928" y="672"/>
              <a:ext cx="2544" cy="1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8683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/>
              <a:t>The </a:t>
            </a:r>
            <a:r>
              <a:rPr lang="en-US" sz="3200" dirty="0" err="1" smtClean="0"/>
              <a:t>plenacoustic</a:t>
            </a:r>
            <a:r>
              <a:rPr lang="en-US" sz="3200" dirty="0" smtClean="0"/>
              <a:t> function in Fourier space</a:t>
            </a:r>
            <a:endParaRPr lang="en-US" sz="32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762000" y="1219200"/>
            <a:ext cx="7467600" cy="2133600"/>
            <a:chOff x="1905000" y="914400"/>
            <a:chExt cx="7467600" cy="2133600"/>
          </a:xfrm>
        </p:grpSpPr>
        <p:pic>
          <p:nvPicPr>
            <p:cNvPr id="27" name="Picture 4" descr="domain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05000" y="914400"/>
              <a:ext cx="4505325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 Box 7"/>
            <p:cNvSpPr txBox="1">
              <a:spLocks noChangeArrowheads="1"/>
            </p:cNvSpPr>
            <p:nvPr/>
          </p:nvSpPr>
          <p:spPr bwMode="auto">
            <a:xfrm>
              <a:off x="6858000" y="1371600"/>
              <a:ext cx="2514600" cy="784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Symbol" charset="2"/>
                  <a:sym typeface="Symbol" charset="2"/>
                </a:rPr>
                <a:t></a:t>
              </a:r>
              <a:r>
                <a:rPr lang="en-US" dirty="0" smtClean="0"/>
                <a:t>: </a:t>
              </a:r>
              <a:r>
                <a:rPr lang="en-US" dirty="0"/>
                <a:t>temporal frequency</a:t>
              </a:r>
            </a:p>
            <a:p>
              <a:pPr>
                <a:spcBef>
                  <a:spcPct val="50000"/>
                </a:spcBef>
              </a:pPr>
              <a:r>
                <a:rPr lang="en-US" dirty="0" err="1">
                  <a:latin typeface="Symbol" charset="2"/>
                  <a:sym typeface="Symbol" charset="2"/>
                </a:rPr>
                <a:t></a:t>
              </a:r>
              <a:r>
                <a:rPr lang="en-US" dirty="0"/>
                <a:t>: spatial frequency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09600" y="3581400"/>
            <a:ext cx="7839075" cy="3032125"/>
            <a:chOff x="533400" y="990600"/>
            <a:chExt cx="7839075" cy="3032125"/>
          </a:xfrm>
        </p:grpSpPr>
        <p:pic>
          <p:nvPicPr>
            <p:cNvPr id="11" name="Picture 6" descr="slide25a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33400" y="1143000"/>
              <a:ext cx="4176713" cy="287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7" descr="slide25b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48200" y="990600"/>
              <a:ext cx="3724275" cy="287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/>
              <a:t>A Sampling Theorem for Acoustic Fields</a:t>
            </a:r>
            <a:endParaRPr lang="en-US" sz="320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81000" y="1347787"/>
            <a:ext cx="8229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Theorem [ASV:06]: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Assume a max temporal frequency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Pick a spatial sampling frequency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Spatio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-temporal signal interpolated from samples taken at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Argument: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Take a cut through PAF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Use exp. decay away from central triangle to bound aliasing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Improvement using quincunx lattice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pic>
        <p:nvPicPr>
          <p:cNvPr id="14" name="Picture 4" descr="tho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4700587"/>
            <a:ext cx="4011613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th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76800" y="4810125"/>
            <a:ext cx="4038600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1905000"/>
            <a:ext cx="3175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1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3400" y="2133600"/>
            <a:ext cx="138271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2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34200" y="2590800"/>
            <a:ext cx="1244600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4413" y="4691062"/>
            <a:ext cx="175577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72" y="928670"/>
            <a:ext cx="8267728" cy="570073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en-US" sz="8000" b="1" dirty="0" smtClean="0"/>
          </a:p>
          <a:p>
            <a:pPr marL="1143000" indent="-1143000">
              <a:lnSpc>
                <a:spcPct val="120000"/>
              </a:lnSpc>
              <a:buNone/>
            </a:pPr>
            <a:r>
              <a:rPr lang="en-US" sz="8000" b="1" dirty="0" smtClean="0"/>
              <a:t>1. Introduction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8000" dirty="0" smtClean="0"/>
              <a:t>The world is analog but computation is digital!</a:t>
            </a:r>
            <a:endParaRPr lang="en-US" sz="8000" b="1" dirty="0" smtClean="0"/>
          </a:p>
          <a:p>
            <a:pPr marL="1143000" indent="-1143000">
              <a:lnSpc>
                <a:spcPct val="120000"/>
              </a:lnSpc>
              <a:buNone/>
            </a:pPr>
            <a:r>
              <a:rPr lang="en-US" sz="8000" b="1" dirty="0" smtClean="0"/>
              <a:t>2. Sampling: The linear case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8000" dirty="0" smtClean="0"/>
              <a:t>Classic results and generalizations: Known locations</a:t>
            </a:r>
          </a:p>
          <a:p>
            <a:pPr marL="1143000" indent="-1143000">
              <a:lnSpc>
                <a:spcPct val="120000"/>
              </a:lnSpc>
              <a:buNone/>
            </a:pPr>
            <a:r>
              <a:rPr lang="en-US" sz="8000" b="1" dirty="0" smtClean="0"/>
              <a:t>3. Application: Sampling physics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8000" dirty="0" smtClean="0"/>
              <a:t>The plenacoustic function and sampling wave fields</a:t>
            </a:r>
          </a:p>
          <a:p>
            <a:pPr marL="1143000" indent="-1143000">
              <a:lnSpc>
                <a:spcPct val="120000"/>
              </a:lnSpc>
              <a:buNone/>
            </a:pPr>
            <a:r>
              <a:rPr lang="en-US" sz="8000" b="1" dirty="0" smtClean="0"/>
              <a:t>4. Sampling: The non-linear case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8000" dirty="0" smtClean="0"/>
              <a:t>Finite rate of innovation sampling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8000" dirty="0" smtClean="0"/>
              <a:t>Compressed sensing</a:t>
            </a:r>
          </a:p>
          <a:p>
            <a:pPr marL="1143000" indent="-1143000">
              <a:lnSpc>
                <a:spcPct val="120000"/>
              </a:lnSpc>
              <a:buNone/>
            </a:pPr>
            <a:r>
              <a:rPr lang="en-US" sz="8000" b="1" dirty="0" smtClean="0"/>
              <a:t>5. Applications: The non-linear case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8000" dirty="0" smtClean="0"/>
              <a:t>Diffusion equation</a:t>
            </a:r>
            <a:endParaRPr lang="en-US" sz="8000" b="1" dirty="0" smtClean="0"/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8000" dirty="0" smtClean="0"/>
              <a:t>Multichannel sampling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8000" dirty="0" smtClean="0"/>
              <a:t>Super-resolution imaging</a:t>
            </a:r>
          </a:p>
          <a:p>
            <a:pPr marL="1143000" lvl="0" indent="-1143000">
              <a:lnSpc>
                <a:spcPct val="120000"/>
              </a:lnSpc>
              <a:buNone/>
            </a:pPr>
            <a:r>
              <a:rPr lang="en-US" sz="8000" b="1" dirty="0" smtClean="0"/>
              <a:t>6. Conclusions</a:t>
            </a:r>
          </a:p>
          <a:p>
            <a:pPr marL="349250" lvl="1" indent="6350">
              <a:buNone/>
            </a:pPr>
            <a:endParaRPr lang="en-US" sz="510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 smtClean="0">
                <a:ea typeface="+mj-ea"/>
              </a:rPr>
              <a:t>Outline</a:t>
            </a:r>
            <a:endParaRPr lang="en-US" sz="3200" dirty="0">
              <a:ea typeface="+mj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dirty="0" smtClean="0"/>
              <a:t>Visual proof </a:t>
            </a:r>
            <a:r>
              <a:rPr lang="en-US" sz="3500" dirty="0" err="1" smtClean="0">
                <a:sym typeface="Wingdings"/>
              </a:rPr>
              <a:t></a:t>
            </a:r>
            <a:endParaRPr lang="en-US" sz="350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81000" y="1347787"/>
            <a:ext cx="8229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28600" y="1752600"/>
            <a:ext cx="2514600" cy="4572000"/>
            <a:chOff x="685800" y="1752600"/>
            <a:chExt cx="2514600" cy="4572000"/>
          </a:xfrm>
        </p:grpSpPr>
        <p:sp>
          <p:nvSpPr>
            <p:cNvPr id="11" name="Isosceles Triangle 10"/>
            <p:cNvSpPr/>
            <p:nvPr/>
          </p:nvSpPr>
          <p:spPr>
            <a:xfrm>
              <a:off x="685800" y="4038600"/>
              <a:ext cx="2514600" cy="22860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>
              <a:spLocks noChangeAspect="1"/>
            </p:cNvSpPr>
            <p:nvPr/>
          </p:nvSpPr>
          <p:spPr>
            <a:xfrm flipV="1">
              <a:off x="685800" y="1752600"/>
              <a:ext cx="2514600" cy="22860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3276600" y="2971800"/>
            <a:ext cx="1188000" cy="2160000"/>
            <a:chOff x="685800" y="1752600"/>
            <a:chExt cx="2514600" cy="4572000"/>
          </a:xfrm>
        </p:grpSpPr>
        <p:sp>
          <p:nvSpPr>
            <p:cNvPr id="22" name="Isosceles Triangle 21"/>
            <p:cNvSpPr/>
            <p:nvPr/>
          </p:nvSpPr>
          <p:spPr>
            <a:xfrm>
              <a:off x="685800" y="4038600"/>
              <a:ext cx="2514600" cy="22860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/>
            <p:cNvSpPr>
              <a:spLocks noChangeAspect="1"/>
            </p:cNvSpPr>
            <p:nvPr/>
          </p:nvSpPr>
          <p:spPr>
            <a:xfrm flipV="1">
              <a:off x="685800" y="1752600"/>
              <a:ext cx="2514600" cy="22860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105400" y="2971800"/>
            <a:ext cx="3474000" cy="2160000"/>
            <a:chOff x="5105400" y="2895600"/>
            <a:chExt cx="3474000" cy="2160000"/>
          </a:xfrm>
        </p:grpSpPr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5105400" y="2895600"/>
              <a:ext cx="1188000" cy="2160000"/>
              <a:chOff x="685800" y="1752600"/>
              <a:chExt cx="2514600" cy="4572000"/>
            </a:xfrm>
          </p:grpSpPr>
          <p:sp>
            <p:nvSpPr>
              <p:cNvPr id="25" name="Isosceles Triangle 24"/>
              <p:cNvSpPr/>
              <p:nvPr/>
            </p:nvSpPr>
            <p:spPr>
              <a:xfrm>
                <a:off x="685800" y="4038600"/>
                <a:ext cx="2514600" cy="2286000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Isosceles Triangle 25"/>
              <p:cNvSpPr>
                <a:spLocks noChangeAspect="1"/>
              </p:cNvSpPr>
              <p:nvPr/>
            </p:nvSpPr>
            <p:spPr>
              <a:xfrm flipV="1">
                <a:off x="685800" y="1752600"/>
                <a:ext cx="2514600" cy="2286000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6248400" y="2895600"/>
              <a:ext cx="1188000" cy="2160000"/>
              <a:chOff x="685800" y="1752600"/>
              <a:chExt cx="2514600" cy="4572000"/>
            </a:xfrm>
          </p:grpSpPr>
          <p:sp>
            <p:nvSpPr>
              <p:cNvPr id="28" name="Isosceles Triangle 27"/>
              <p:cNvSpPr/>
              <p:nvPr/>
            </p:nvSpPr>
            <p:spPr>
              <a:xfrm>
                <a:off x="685800" y="4038600"/>
                <a:ext cx="2514600" cy="2286000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Isosceles Triangle 28"/>
              <p:cNvSpPr>
                <a:spLocks noChangeAspect="1"/>
              </p:cNvSpPr>
              <p:nvPr/>
            </p:nvSpPr>
            <p:spPr>
              <a:xfrm flipV="1">
                <a:off x="685800" y="1752600"/>
                <a:ext cx="2514600" cy="2286000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/>
            <p:cNvGrpSpPr>
              <a:grpSpLocks noChangeAspect="1"/>
            </p:cNvGrpSpPr>
            <p:nvPr/>
          </p:nvGrpSpPr>
          <p:grpSpPr>
            <a:xfrm>
              <a:off x="7391400" y="2895600"/>
              <a:ext cx="1188000" cy="2160000"/>
              <a:chOff x="685800" y="1752600"/>
              <a:chExt cx="2514600" cy="4572000"/>
            </a:xfrm>
          </p:grpSpPr>
          <p:sp>
            <p:nvSpPr>
              <p:cNvPr id="31" name="Isosceles Triangle 30"/>
              <p:cNvSpPr/>
              <p:nvPr/>
            </p:nvSpPr>
            <p:spPr>
              <a:xfrm>
                <a:off x="685800" y="4038600"/>
                <a:ext cx="2514600" cy="2286000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Isosceles Triangle 31"/>
              <p:cNvSpPr>
                <a:spLocks noChangeAspect="1"/>
              </p:cNvSpPr>
              <p:nvPr/>
            </p:nvSpPr>
            <p:spPr>
              <a:xfrm flipV="1">
                <a:off x="685800" y="1752600"/>
                <a:ext cx="2514600" cy="2286000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5" name="Straight Arrow Connector 34"/>
          <p:cNvCxnSpPr/>
          <p:nvPr/>
        </p:nvCxnSpPr>
        <p:spPr>
          <a:xfrm>
            <a:off x="381000" y="4038600"/>
            <a:ext cx="2209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819400" y="4038600"/>
            <a:ext cx="2209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410200" y="4038600"/>
            <a:ext cx="3429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-1238647" y="3905647"/>
            <a:ext cx="537289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5400000" flipH="1" flipV="1">
            <a:off x="2362200" y="3886200"/>
            <a:ext cx="3048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5400000" flipH="1" flipV="1">
            <a:off x="5334794" y="3961606"/>
            <a:ext cx="3048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424113" y="4240213"/>
            <a:ext cx="165100" cy="190500"/>
          </a:xfrm>
          <a:prstGeom prst="rect">
            <a:avLst/>
          </a:prstGeom>
        </p:spPr>
      </p:pic>
      <p:pic>
        <p:nvPicPr>
          <p:cNvPr id="48" name="Picture 4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45050" y="4291013"/>
            <a:ext cx="165100" cy="190500"/>
          </a:xfrm>
          <a:prstGeom prst="rect">
            <a:avLst/>
          </a:prstGeom>
        </p:spPr>
      </p:pic>
      <p:pic>
        <p:nvPicPr>
          <p:cNvPr id="49" name="Picture 4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8739188" y="4222750"/>
            <a:ext cx="165100" cy="190500"/>
          </a:xfrm>
          <a:prstGeom prst="rect">
            <a:avLst/>
          </a:prstGeom>
        </p:spPr>
      </p:pic>
      <p:pic>
        <p:nvPicPr>
          <p:cNvPr id="50" name="Picture 4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1712913" y="1257300"/>
            <a:ext cx="165100" cy="127000"/>
          </a:xfrm>
          <a:prstGeom prst="rect">
            <a:avLst/>
          </a:prstGeom>
        </p:spPr>
      </p:pic>
      <p:pic>
        <p:nvPicPr>
          <p:cNvPr id="51" name="Picture 5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4116388" y="2341563"/>
            <a:ext cx="165100" cy="127000"/>
          </a:xfrm>
          <a:prstGeom prst="rect">
            <a:avLst/>
          </a:prstGeom>
        </p:spPr>
      </p:pic>
      <p:pic>
        <p:nvPicPr>
          <p:cNvPr id="52" name="Picture 5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7046913" y="2443163"/>
            <a:ext cx="165100" cy="127000"/>
          </a:xfrm>
          <a:prstGeom prst="rect">
            <a:avLst/>
          </a:prstGeom>
        </p:spPr>
      </p:pic>
      <p:pic>
        <p:nvPicPr>
          <p:cNvPr id="55" name="Picture 5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3490913" y="2693988"/>
            <a:ext cx="266700" cy="165100"/>
          </a:xfrm>
          <a:prstGeom prst="rect">
            <a:avLst/>
          </a:prstGeom>
        </p:spPr>
      </p:pic>
      <p:pic>
        <p:nvPicPr>
          <p:cNvPr id="56" name="Picture 5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6488113" y="2728913"/>
            <a:ext cx="266700" cy="165100"/>
          </a:xfrm>
          <a:prstGeom prst="rect">
            <a:avLst/>
          </a:prstGeom>
        </p:spPr>
      </p:pic>
      <p:pic>
        <p:nvPicPr>
          <p:cNvPr id="57" name="Picture 5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5943600" y="5715000"/>
            <a:ext cx="1994828" cy="410700"/>
          </a:xfrm>
          <a:prstGeom prst="rect">
            <a:avLst/>
          </a:prstGeom>
        </p:spPr>
      </p:pic>
      <p:pic>
        <p:nvPicPr>
          <p:cNvPr id="58" name="Picture 5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0"/>
              <a:stretch>
                <a:fillRect/>
              </a:stretch>
            </p:blipFill>
          </mc:Choice>
          <mc:Fallback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2895600" y="1371600"/>
            <a:ext cx="1353200" cy="298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229600" cy="4876800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endParaRPr lang="en-US" sz="1800" b="1" dirty="0" smtClean="0"/>
          </a:p>
          <a:p>
            <a:pPr marL="1143000" indent="-1143000">
              <a:lnSpc>
                <a:spcPct val="120000"/>
              </a:lnSpc>
              <a:buNone/>
            </a:pPr>
            <a:r>
              <a:rPr lang="en-US" sz="6700" b="1" dirty="0" smtClean="0"/>
              <a:t>1. Introduction</a:t>
            </a:r>
          </a:p>
          <a:p>
            <a:pPr marL="1143000" indent="-1143000">
              <a:lnSpc>
                <a:spcPct val="120000"/>
              </a:lnSpc>
              <a:buNone/>
            </a:pPr>
            <a:r>
              <a:rPr lang="en-US" sz="7100" b="1" dirty="0" smtClean="0"/>
              <a:t>2. Sampling: The linear case</a:t>
            </a:r>
          </a:p>
          <a:p>
            <a:pPr marL="1143000" indent="-1143000">
              <a:lnSpc>
                <a:spcPct val="120000"/>
              </a:lnSpc>
              <a:buNone/>
            </a:pPr>
            <a:r>
              <a:rPr lang="en-US" sz="6700" b="1" dirty="0" smtClean="0"/>
              <a:t>3. Application: Sampling physics</a:t>
            </a:r>
          </a:p>
          <a:p>
            <a:pPr marL="1143000" indent="-1143000">
              <a:lnSpc>
                <a:spcPct val="120000"/>
              </a:lnSpc>
              <a:buNone/>
            </a:pPr>
            <a:r>
              <a:rPr lang="en-US" sz="6700" b="1" dirty="0" smtClean="0"/>
              <a:t>4. Sampling: The non-linear case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6700" dirty="0" smtClean="0"/>
              <a:t>Position information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6700" dirty="0" smtClean="0"/>
              <a:t>Finite rate of innovation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6700" dirty="0" smtClean="0"/>
              <a:t>Sparse sampling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6700" dirty="0" smtClean="0"/>
              <a:t>Compressed sensing</a:t>
            </a:r>
          </a:p>
          <a:p>
            <a:pPr marL="1143000" indent="-1143000">
              <a:lnSpc>
                <a:spcPct val="120000"/>
              </a:lnSpc>
              <a:buNone/>
            </a:pPr>
            <a:r>
              <a:rPr lang="en-US" sz="6700" b="1" dirty="0" smtClean="0"/>
              <a:t>5. Applications: The non-linear case</a:t>
            </a:r>
          </a:p>
          <a:p>
            <a:pPr marL="1143000" lvl="0" indent="-1143000">
              <a:lnSpc>
                <a:spcPct val="120000"/>
              </a:lnSpc>
              <a:buNone/>
            </a:pPr>
            <a:r>
              <a:rPr lang="en-US" sz="6700" b="1" dirty="0" smtClean="0"/>
              <a:t>6. Conclusions</a:t>
            </a:r>
          </a:p>
          <a:p>
            <a:pPr marL="349250" lvl="1" indent="6350">
              <a:buNone/>
            </a:pPr>
            <a:endParaRPr lang="en-US" sz="510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 smtClean="0">
                <a:ea typeface="+mj-ea"/>
              </a:rPr>
              <a:t>Outline</a:t>
            </a:r>
            <a:endParaRPr lang="en-US" sz="3200" dirty="0">
              <a:ea typeface="+mj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772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/>
              <a:t>Classic Case: Subspaces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95400"/>
            <a:ext cx="8305800" cy="5562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sz="2000" b="1" dirty="0"/>
              <a:t>Shannon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bandlimited</a:t>
            </a:r>
            <a:r>
              <a:rPr lang="en-US" sz="2000" b="1" dirty="0" smtClean="0"/>
              <a:t> </a:t>
            </a:r>
            <a:r>
              <a:rPr lang="en-US" sz="2000" b="1" dirty="0"/>
              <a:t>case</a:t>
            </a:r>
            <a:endParaRPr lang="en-US" sz="2000" dirty="0"/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sz="2000" dirty="0"/>
              <a:t>	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sz="2000" dirty="0" smtClean="0"/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sz="2000" dirty="0" smtClean="0"/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sz="2000" dirty="0">
                <a:solidFill>
                  <a:srgbClr val="969696"/>
                </a:solidFill>
                <a:sym typeface="Wingdings 3" charset="2"/>
              </a:rPr>
              <a:t>or 1/T degrees of freedom per unit time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sz="2000" dirty="0"/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sz="2000" dirty="0"/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en-US" sz="2000" b="1" dirty="0"/>
              <a:t>But: a single discontinuity, and no more sampling theorem</a:t>
            </a:r>
            <a:r>
              <a:rPr lang="en-US" sz="2000" b="1" dirty="0" smtClean="0"/>
              <a:t>…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endParaRPr lang="en-US" sz="2000" b="1" dirty="0" smtClean="0"/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endParaRPr lang="en-US" sz="2000" b="1" dirty="0" smtClean="0"/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endParaRPr lang="en-US" sz="2000" b="1" dirty="0" smtClean="0"/>
          </a:p>
          <a:p>
            <a:pPr eaLnBrk="1" hangingPunct="1">
              <a:lnSpc>
                <a:spcPct val="70000"/>
              </a:lnSpc>
              <a:buFont typeface="Times" charset="0"/>
              <a:buNone/>
            </a:pPr>
            <a:endParaRPr lang="en-US" sz="2000" dirty="0"/>
          </a:p>
          <a:p>
            <a:pPr eaLnBrk="1" hangingPunct="1">
              <a:lnSpc>
                <a:spcPct val="70000"/>
              </a:lnSpc>
              <a:buFont typeface="Times" charset="0"/>
              <a:buChar char="•"/>
            </a:pPr>
            <a:endParaRPr lang="en-US" sz="2000" dirty="0"/>
          </a:p>
          <a:p>
            <a:pPr eaLnBrk="1" hangingPunct="1">
              <a:lnSpc>
                <a:spcPct val="70000"/>
              </a:lnSpc>
              <a:buFont typeface="Times" charset="0"/>
              <a:buChar char="•"/>
            </a:pPr>
            <a:endParaRPr lang="en-US" sz="2000" dirty="0"/>
          </a:p>
          <a:p>
            <a:pPr eaLnBrk="1" hangingPunct="1">
              <a:lnSpc>
                <a:spcPct val="70000"/>
              </a:lnSpc>
              <a:buFont typeface="Times" charset="0"/>
              <a:buChar char="•"/>
            </a:pPr>
            <a:endParaRPr lang="en-US" sz="2000" dirty="0"/>
          </a:p>
          <a:p>
            <a:pPr eaLnBrk="1" hangingPunct="1">
              <a:lnSpc>
                <a:spcPct val="70000"/>
              </a:lnSpc>
              <a:buFont typeface="Times" charset="0"/>
              <a:buChar char="•"/>
            </a:pPr>
            <a:endParaRPr lang="en-US" sz="2000" dirty="0"/>
          </a:p>
          <a:p>
            <a:pPr marL="355600" lvl="1" indent="-355600" eaLnBrk="1" hangingPunct="1">
              <a:lnSpc>
                <a:spcPct val="90000"/>
              </a:lnSpc>
              <a:buClr>
                <a:srgbClr val="96969B"/>
              </a:buClr>
              <a:buNone/>
            </a:pPr>
            <a:r>
              <a:rPr lang="en-US" sz="2000" b="1" dirty="0">
                <a:solidFill>
                  <a:srgbClr val="6B6B6B"/>
                </a:solidFill>
                <a:sym typeface="Wingdings 3" charset="2"/>
              </a:rPr>
              <a:t>Are there other signals with finite number of degrees of freedom per unit of time that allow exact sampling results</a:t>
            </a:r>
            <a:r>
              <a:rPr lang="en-US" sz="2000" b="1" dirty="0" smtClean="0">
                <a:solidFill>
                  <a:srgbClr val="6B6B6B"/>
                </a:solidFill>
                <a:sym typeface="Wingdings 3" charset="2"/>
              </a:rPr>
              <a:t>?</a:t>
            </a:r>
          </a:p>
          <a:p>
            <a:pPr marL="355600" lvl="1" indent="-355600" eaLnBrk="1" hangingPunct="1">
              <a:lnSpc>
                <a:spcPct val="90000"/>
              </a:lnSpc>
              <a:buClr>
                <a:srgbClr val="96969B"/>
              </a:buClr>
              <a:buFont typeface="Arial" charset="0"/>
              <a:buNone/>
            </a:pP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7" descr="im2_slide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886200"/>
            <a:ext cx="7162800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114800" y="1219200"/>
            <a:ext cx="4532727" cy="9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Examples of non-</a:t>
            </a:r>
            <a:r>
              <a:rPr lang="en-US" sz="3200" dirty="0" err="1"/>
              <a:t>bandlimited</a:t>
            </a:r>
            <a:r>
              <a:rPr lang="en-US" sz="3200" dirty="0"/>
              <a:t> signals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263" y="1219200"/>
            <a:ext cx="6992937" cy="53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/>
              <a:t>Classic Case and Beyond…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295401"/>
            <a:ext cx="8267700" cy="4802188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 there a sampling theory beyond Shannon?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lvl="1" indent="-355600" eaLnBrk="1" hangingPunct="1">
              <a:lnSpc>
                <a:spcPct val="90000"/>
              </a:lnSpc>
              <a:buClr>
                <a:srgbClr val="96969B"/>
              </a:buClr>
            </a:pPr>
            <a:r>
              <a:rPr lang="en-US" sz="2000" dirty="0">
                <a:sym typeface="Wingdings 3" charset="2"/>
              </a:rPr>
              <a:t>Shannon: </a:t>
            </a:r>
            <a:r>
              <a:rPr lang="en-US" sz="2000" dirty="0" err="1">
                <a:sym typeface="Wingdings 3" charset="2"/>
              </a:rPr>
              <a:t>bandlimitedness</a:t>
            </a:r>
            <a:r>
              <a:rPr lang="en-US" sz="2000" dirty="0">
                <a:sym typeface="Wingdings 3" charset="2"/>
              </a:rPr>
              <a:t> is sufficient but not necessary</a:t>
            </a:r>
          </a:p>
          <a:p>
            <a:pPr marL="355600" lvl="1" indent="-355600" eaLnBrk="1" hangingPunct="1">
              <a:lnSpc>
                <a:spcPct val="90000"/>
              </a:lnSpc>
              <a:buClr>
                <a:srgbClr val="96969B"/>
              </a:buClr>
            </a:pPr>
            <a:r>
              <a:rPr lang="en-US" sz="2000" dirty="0">
                <a:sym typeface="Wingdings 3" charset="2"/>
              </a:rPr>
              <a:t>Shannon bandwidth: dimension of subspace</a:t>
            </a:r>
          </a:p>
          <a:p>
            <a:pPr marL="355600" lvl="1" indent="-355600" eaLnBrk="1" hangingPunct="1">
              <a:lnSpc>
                <a:spcPct val="90000"/>
              </a:lnSpc>
              <a:buClr>
                <a:srgbClr val="96969B"/>
              </a:buClr>
            </a:pPr>
            <a:r>
              <a:rPr lang="en-US" sz="2000" dirty="0">
                <a:sym typeface="Wingdings 3" charset="2"/>
              </a:rPr>
              <a:t>Shift-invariant</a:t>
            </a:r>
            <a:r>
              <a:rPr lang="en-US" sz="2000" dirty="0" smtClean="0">
                <a:sym typeface="Wingdings 3" charset="2"/>
              </a:rPr>
              <a:t> subspaces: Similar dimension of subspace</a:t>
            </a:r>
          </a:p>
          <a:p>
            <a:pPr marL="355600" lvl="1" indent="-355600">
              <a:lnSpc>
                <a:spcPct val="90000"/>
              </a:lnSpc>
              <a:buClr>
                <a:srgbClr val="96969B"/>
              </a:buClr>
              <a:buNone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Is there a sampling theory beyond subspaces?</a:t>
            </a:r>
            <a:endParaRPr lang="en-US" sz="2000" dirty="0" smtClean="0">
              <a:sym typeface="Wingdings 3" charset="2"/>
            </a:endParaRPr>
          </a:p>
          <a:p>
            <a:pPr marL="355600" lvl="1" indent="-355600">
              <a:lnSpc>
                <a:spcPct val="90000"/>
              </a:lnSpc>
              <a:buClr>
                <a:srgbClr val="96969B"/>
              </a:buClr>
            </a:pPr>
            <a:r>
              <a:rPr lang="en-US" sz="2000" dirty="0" smtClean="0">
                <a:sym typeface="Wingdings 3" charset="2"/>
              </a:rPr>
              <a:t>Finite rate of innovation: Similar to Shannon rate of information</a:t>
            </a:r>
          </a:p>
          <a:p>
            <a:pPr marL="355600" lvl="1" indent="-355600">
              <a:lnSpc>
                <a:spcPct val="90000"/>
              </a:lnSpc>
              <a:buClr>
                <a:srgbClr val="96969B"/>
              </a:buClr>
            </a:pPr>
            <a:r>
              <a:rPr lang="en-US" sz="2000" dirty="0" smtClean="0">
                <a:sym typeface="Wingdings 3" charset="2"/>
              </a:rPr>
              <a:t>Non-linear set up</a:t>
            </a:r>
            <a:endParaRPr lang="en-US" sz="2000" dirty="0" smtClean="0"/>
          </a:p>
          <a:p>
            <a:pPr eaLnBrk="1" hangingPunct="1">
              <a:buFont typeface="Arial" charset="0"/>
              <a:buNone/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Thus, develop a sampling theory for classes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of </a:t>
            </a:r>
            <a:b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non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bandlimited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but sparse signals!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2057400" y="4648200"/>
            <a:ext cx="4381500" cy="1527175"/>
            <a:chOff x="1152" y="2640"/>
            <a:chExt cx="2760" cy="962"/>
          </a:xfrm>
        </p:grpSpPr>
        <p:grpSp>
          <p:nvGrpSpPr>
            <p:cNvPr id="8" name="Group 12"/>
            <p:cNvGrpSpPr>
              <a:grpSpLocks/>
            </p:cNvGrpSpPr>
            <p:nvPr/>
          </p:nvGrpSpPr>
          <p:grpSpPr bwMode="auto">
            <a:xfrm>
              <a:off x="1152" y="2640"/>
              <a:ext cx="2760" cy="722"/>
              <a:chOff x="624" y="2976"/>
              <a:chExt cx="2760" cy="722"/>
            </a:xfrm>
          </p:grpSpPr>
          <p:sp>
            <p:nvSpPr>
              <p:cNvPr id="16" name="Line 4"/>
              <p:cNvSpPr>
                <a:spLocks noChangeShapeType="1"/>
              </p:cNvSpPr>
              <p:nvPr/>
            </p:nvSpPr>
            <p:spPr bwMode="auto">
              <a:xfrm>
                <a:off x="960" y="3552"/>
                <a:ext cx="22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Line 5"/>
              <p:cNvSpPr>
                <a:spLocks noChangeShapeType="1"/>
              </p:cNvSpPr>
              <p:nvPr/>
            </p:nvSpPr>
            <p:spPr bwMode="auto">
              <a:xfrm flipV="1">
                <a:off x="960" y="3024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Line 6"/>
              <p:cNvSpPr>
                <a:spLocks noChangeShapeType="1"/>
              </p:cNvSpPr>
              <p:nvPr/>
            </p:nvSpPr>
            <p:spPr bwMode="auto">
              <a:xfrm flipV="1">
                <a:off x="1440" y="3216"/>
                <a:ext cx="0" cy="3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Line 7"/>
              <p:cNvSpPr>
                <a:spLocks noChangeShapeType="1"/>
              </p:cNvSpPr>
              <p:nvPr/>
            </p:nvSpPr>
            <p:spPr bwMode="auto">
              <a:xfrm>
                <a:off x="1776" y="3552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Line 8"/>
              <p:cNvSpPr>
                <a:spLocks noChangeShapeType="1"/>
              </p:cNvSpPr>
              <p:nvPr/>
            </p:nvSpPr>
            <p:spPr bwMode="auto">
              <a:xfrm flipV="1">
                <a:off x="2304" y="3120"/>
                <a:ext cx="0" cy="4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Line 9"/>
              <p:cNvSpPr>
                <a:spLocks noChangeShapeType="1"/>
              </p:cNvSpPr>
              <p:nvPr/>
            </p:nvSpPr>
            <p:spPr bwMode="auto">
              <a:xfrm flipV="1">
                <a:off x="2640" y="3264"/>
                <a:ext cx="0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10"/>
              <p:cNvSpPr>
                <a:spLocks noChangeArrowheads="1"/>
              </p:cNvSpPr>
              <p:nvPr/>
            </p:nvSpPr>
            <p:spPr bwMode="auto">
              <a:xfrm>
                <a:off x="3216" y="3456"/>
                <a:ext cx="168" cy="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>
                    <a:latin typeface="Calibri" charset="0"/>
                  </a:rPr>
                  <a:t>t</a:t>
                </a:r>
              </a:p>
            </p:txBody>
          </p:sp>
          <p:sp>
            <p:nvSpPr>
              <p:cNvPr id="23" name="Rectangle 11"/>
              <p:cNvSpPr>
                <a:spLocks noChangeArrowheads="1"/>
              </p:cNvSpPr>
              <p:nvPr/>
            </p:nvSpPr>
            <p:spPr bwMode="auto">
              <a:xfrm>
                <a:off x="624" y="2976"/>
                <a:ext cx="327" cy="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>
                    <a:latin typeface="Calibri" charset="0"/>
                  </a:rPr>
                  <a:t>x(t)</a:t>
                </a:r>
              </a:p>
            </p:txBody>
          </p:sp>
        </p:grpSp>
        <p:sp>
          <p:nvSpPr>
            <p:cNvPr id="9" name="Rectangle 13"/>
            <p:cNvSpPr>
              <a:spLocks noChangeArrowheads="1"/>
            </p:cNvSpPr>
            <p:nvPr/>
          </p:nvSpPr>
          <p:spPr bwMode="auto">
            <a:xfrm>
              <a:off x="1893" y="3196"/>
              <a:ext cx="220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latin typeface="Calibri" charset="0"/>
                </a:rPr>
                <a:t>t</a:t>
              </a:r>
              <a:r>
                <a:rPr lang="en-US" sz="1900" baseline="-25000">
                  <a:latin typeface="Calibri" charset="0"/>
                </a:rPr>
                <a:t>0</a:t>
              </a:r>
            </a:p>
          </p:txBody>
        </p:sp>
        <p:sp>
          <p:nvSpPr>
            <p:cNvPr id="10" name="Rectangle 14"/>
            <p:cNvSpPr>
              <a:spLocks noChangeArrowheads="1"/>
            </p:cNvSpPr>
            <p:nvPr/>
          </p:nvSpPr>
          <p:spPr bwMode="auto">
            <a:xfrm>
              <a:off x="2208" y="3360"/>
              <a:ext cx="235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latin typeface="Calibri" charset="0"/>
                </a:rPr>
                <a:t>x</a:t>
              </a:r>
              <a:r>
                <a:rPr lang="en-US" sz="1900" baseline="-25000">
                  <a:latin typeface="Calibri" charset="0"/>
                </a:rPr>
                <a:t>1</a:t>
              </a:r>
            </a:p>
          </p:txBody>
        </p:sp>
        <p:sp>
          <p:nvSpPr>
            <p:cNvPr id="11" name="Rectangle 15"/>
            <p:cNvSpPr>
              <a:spLocks noChangeArrowheads="1"/>
            </p:cNvSpPr>
            <p:nvPr/>
          </p:nvSpPr>
          <p:spPr bwMode="auto">
            <a:xfrm>
              <a:off x="2208" y="2928"/>
              <a:ext cx="220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latin typeface="Calibri" charset="0"/>
                </a:rPr>
                <a:t>t</a:t>
              </a:r>
              <a:r>
                <a:rPr lang="en-US" sz="1900" baseline="-25000">
                  <a:latin typeface="Calibri" charset="0"/>
                </a:rPr>
                <a:t>1</a:t>
              </a:r>
            </a:p>
          </p:txBody>
        </p:sp>
        <p:sp>
          <p:nvSpPr>
            <p:cNvPr id="12" name="Rectangle 17"/>
            <p:cNvSpPr>
              <a:spLocks noChangeArrowheads="1"/>
            </p:cNvSpPr>
            <p:nvPr/>
          </p:nvSpPr>
          <p:spPr bwMode="auto">
            <a:xfrm>
              <a:off x="1968" y="2784"/>
              <a:ext cx="235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latin typeface="Calibri" charset="0"/>
                </a:rPr>
                <a:t>x</a:t>
              </a:r>
              <a:r>
                <a:rPr lang="en-US" sz="1900" baseline="-25000">
                  <a:latin typeface="Calibri" charset="0"/>
                </a:rPr>
                <a:t>0</a:t>
              </a:r>
            </a:p>
          </p:txBody>
        </p:sp>
        <p:sp>
          <p:nvSpPr>
            <p:cNvPr id="13" name="Rectangle 18"/>
            <p:cNvSpPr>
              <a:spLocks noChangeArrowheads="1"/>
            </p:cNvSpPr>
            <p:nvPr/>
          </p:nvSpPr>
          <p:spPr bwMode="auto">
            <a:xfrm>
              <a:off x="2426" y="2943"/>
              <a:ext cx="222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latin typeface="Calibri" charset="0"/>
                </a:rPr>
                <a:t>…</a:t>
              </a:r>
            </a:p>
          </p:txBody>
        </p:sp>
        <p:sp>
          <p:nvSpPr>
            <p:cNvPr id="14" name="Rectangle 20"/>
            <p:cNvSpPr>
              <a:spLocks noChangeArrowheads="1"/>
            </p:cNvSpPr>
            <p:nvPr/>
          </p:nvSpPr>
          <p:spPr bwMode="auto">
            <a:xfrm>
              <a:off x="3072" y="2688"/>
              <a:ext cx="332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latin typeface="Calibri" charset="0"/>
                </a:rPr>
                <a:t>x</a:t>
              </a:r>
              <a:r>
                <a:rPr lang="en-US" sz="1900" baseline="-25000">
                  <a:latin typeface="Calibri" charset="0"/>
                </a:rPr>
                <a:t>N-1</a:t>
              </a:r>
            </a:p>
          </p:txBody>
        </p:sp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3120" y="3264"/>
              <a:ext cx="317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latin typeface="Calibri" charset="0"/>
                </a:rPr>
                <a:t>t</a:t>
              </a:r>
              <a:r>
                <a:rPr lang="en-US" sz="1900" baseline="-25000">
                  <a:latin typeface="Calibri" charset="0"/>
                </a:rPr>
                <a:t>N-1</a:t>
              </a:r>
            </a:p>
          </p:txBody>
        </p:sp>
      </p:grp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2438400" y="6248400"/>
            <a:ext cx="3886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Generic, continuous-time sparse signal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err="1" smtClean="0"/>
              <a:t>Sparsity</a:t>
            </a:r>
            <a:r>
              <a:rPr lang="en-US" sz="2800" dirty="0" smtClean="0"/>
              <a:t> </a:t>
            </a:r>
            <a:r>
              <a:rPr lang="en-US" sz="2800" dirty="0"/>
              <a:t>and Signals with Finite Rate of Innovation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571625"/>
            <a:ext cx="8229600" cy="4905375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en-US" sz="2000" b="1" dirty="0" err="1"/>
              <a:t>Sparsity</a:t>
            </a:r>
            <a:r>
              <a:rPr lang="en-US" sz="2000" b="1" dirty="0"/>
              <a:t>:</a:t>
            </a:r>
          </a:p>
          <a:p>
            <a:pPr marL="355600" lvl="1" indent="-355600" eaLnBrk="1" hangingPunct="1"/>
            <a:r>
              <a:rPr lang="en-US" sz="2000" dirty="0"/>
              <a:t>CT: parametric class, with degrees of freedom </a:t>
            </a:r>
            <a:br>
              <a:rPr lang="en-US" sz="2000" dirty="0"/>
            </a:br>
            <a:r>
              <a:rPr lang="en-US" sz="2000" dirty="0"/>
              <a:t>  (e.g. K </a:t>
            </a:r>
            <a:r>
              <a:rPr lang="en-US" sz="2000" dirty="0" err="1"/>
              <a:t>diracs</a:t>
            </a:r>
            <a:r>
              <a:rPr lang="en-US" sz="2000" dirty="0"/>
              <a:t>, or 2K degrees of freedom)</a:t>
            </a:r>
          </a:p>
          <a:p>
            <a:pPr marL="355600" lvl="1" indent="-355600" eaLnBrk="1" hangingPunct="1"/>
            <a:r>
              <a:rPr lang="en-US" sz="2000" dirty="0"/>
              <a:t>DT: N dimensional vector </a:t>
            </a:r>
            <a:r>
              <a:rPr lang="en-US" sz="2000" dirty="0" err="1"/>
              <a:t>x</a:t>
            </a:r>
            <a:r>
              <a:rPr lang="en-US" sz="2000" dirty="0"/>
              <a:t>, and its l</a:t>
            </a:r>
            <a:r>
              <a:rPr lang="en-US" sz="2000" baseline="-25000" dirty="0"/>
              <a:t>0</a:t>
            </a:r>
            <a:r>
              <a:rPr lang="en-US" sz="2000" dirty="0"/>
              <a:t> norm K = ||x||</a:t>
            </a:r>
            <a:r>
              <a:rPr lang="en-US" sz="2000" baseline="-25000" dirty="0"/>
              <a:t>0</a:t>
            </a:r>
            <a:r>
              <a:rPr lang="en-US" sz="2000" dirty="0"/>
              <a:t>.</a:t>
            </a:r>
            <a:br>
              <a:rPr lang="en-US" sz="2000" dirty="0"/>
            </a:br>
            <a:r>
              <a:rPr lang="en-US" sz="2000" dirty="0"/>
              <a:t>  Then K/N indicates </a:t>
            </a:r>
            <a:r>
              <a:rPr lang="en-US" sz="2000" dirty="0" err="1"/>
              <a:t>sparsity</a:t>
            </a:r>
            <a:endParaRPr lang="en-US" sz="2000" dirty="0" smtClean="0"/>
          </a:p>
          <a:p>
            <a:pPr eaLnBrk="1" hangingPunct="1">
              <a:buFontTx/>
              <a:buNone/>
            </a:pPr>
            <a:endParaRPr lang="en-US" sz="2000" dirty="0" smtClean="0"/>
          </a:p>
          <a:p>
            <a:pPr eaLnBrk="1" hangingPunct="1">
              <a:buFont typeface="Arial" charset="0"/>
              <a:buNone/>
            </a:pPr>
            <a:r>
              <a:rPr lang="en-US" sz="2000" b="1" dirty="0"/>
              <a:t> </a:t>
            </a:r>
            <a:r>
              <a:rPr lang="en-US" sz="2000" b="1" dirty="0" err="1">
                <a:sym typeface="Symbol" charset="2"/>
              </a:rPr>
              <a:t></a:t>
            </a:r>
            <a:r>
              <a:rPr lang="en-US" sz="2000" b="1" dirty="0"/>
              <a:t> : Rate of innovation or degrees of freedom per unit of time</a:t>
            </a:r>
          </a:p>
          <a:p>
            <a:pPr marL="355600" lvl="1" indent="-355600" eaLnBrk="1" hangingPunct="1"/>
            <a:r>
              <a:rPr lang="en-US" sz="2000" dirty="0"/>
              <a:t>Call C</a:t>
            </a:r>
            <a:r>
              <a:rPr lang="en-US" sz="2000" baseline="-25000" dirty="0"/>
              <a:t>T</a:t>
            </a:r>
            <a:r>
              <a:rPr lang="en-US" sz="2000" dirty="0"/>
              <a:t> the number of degrees of freedom in the interval [-T/2,T/2], then</a:t>
            </a:r>
          </a:p>
          <a:p>
            <a:pPr eaLnBrk="1" hangingPunct="1">
              <a:buFontTx/>
              <a:buNone/>
            </a:pPr>
            <a:endParaRPr lang="en-US" sz="2000" dirty="0" smtClean="0"/>
          </a:p>
          <a:p>
            <a:pPr eaLnBrk="1" hangingPunct="1">
              <a:buFontTx/>
              <a:buNone/>
            </a:pPr>
            <a:endParaRPr lang="en-US" sz="2000" dirty="0" smtClean="0"/>
          </a:p>
          <a:p>
            <a:pPr>
              <a:buNone/>
            </a:pPr>
            <a:endParaRPr lang="en-US" sz="2000" b="1" dirty="0" smtClean="0"/>
          </a:p>
          <a:p>
            <a:pPr>
              <a:buNone/>
            </a:pPr>
            <a:r>
              <a:rPr lang="en-US" sz="2000" b="1" dirty="0" smtClean="0"/>
              <a:t>Note: Compressibility:</a:t>
            </a:r>
          </a:p>
          <a:p>
            <a:pPr marL="355600" lvl="1" indent="-355600"/>
            <a:r>
              <a:rPr lang="en-US" sz="2000" dirty="0" smtClean="0"/>
              <a:t>Object expressed in an </a:t>
            </a:r>
            <a:r>
              <a:rPr lang="en-US" sz="2000" dirty="0" err="1" smtClean="0"/>
              <a:t>ortho</a:t>
            </a:r>
            <a:r>
              <a:rPr lang="en-US" sz="2000" dirty="0" smtClean="0"/>
              <a:t>-basis has fast decaying NLA</a:t>
            </a:r>
            <a:br>
              <a:rPr lang="en-US" sz="2000" dirty="0" smtClean="0"/>
            </a:br>
            <a:r>
              <a:rPr lang="en-US" sz="2000" dirty="0" smtClean="0"/>
              <a:t>For ex., decay of ordered wavelet coefficients in </a:t>
            </a:r>
            <a:r>
              <a:rPr lang="en-US" sz="2000" dirty="0" err="1" smtClean="0"/>
              <a:t>O(k</a:t>
            </a:r>
            <a:r>
              <a:rPr lang="en-US" sz="2000" baseline="30000" dirty="0" smtClean="0"/>
              <a:t>-a</a:t>
            </a:r>
            <a:r>
              <a:rPr lang="en-US" sz="2000" dirty="0" smtClean="0"/>
              <a:t>), </a:t>
            </a:r>
            <a:r>
              <a:rPr lang="en-US" sz="2000" dirty="0" smtClean="0">
                <a:sym typeface="Abadi MT Condensed Extra Bold" charset="0"/>
              </a:rPr>
              <a:t>a</a:t>
            </a:r>
            <a:r>
              <a:rPr lang="en-US" sz="2000" dirty="0" smtClean="0"/>
              <a:t> &gt; 1.</a:t>
            </a:r>
          </a:p>
          <a:p>
            <a:pPr marL="355600" lvl="1" indent="-355600" eaLnBrk="1" hangingPunct="1">
              <a:buFont typeface="Arial" charset="0"/>
              <a:buNone/>
            </a:pPr>
            <a:endParaRPr lang="en-US" sz="1700" dirty="0"/>
          </a:p>
        </p:txBody>
      </p:sp>
      <p:pic>
        <p:nvPicPr>
          <p:cNvPr id="6" name="Image 5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4343400"/>
            <a:ext cx="2057400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153400" cy="944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/>
              <a:t>Signals </a:t>
            </a:r>
            <a:r>
              <a:rPr lang="en-US" sz="3200" dirty="0"/>
              <a:t>with Finite Rate of Innovation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447801"/>
            <a:ext cx="8191500" cy="5410199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sz="1900" b="1" dirty="0" smtClean="0"/>
              <a:t>The set up: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9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9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9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9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9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9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9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Tx/>
              <a:buNone/>
              <a:defRPr/>
            </a:pPr>
            <a:r>
              <a:rPr lang="en-US" sz="2000" b="1" dirty="0" smtClean="0"/>
              <a:t>For a sparse input, like a weighted sum of </a:t>
            </a:r>
            <a:r>
              <a:rPr lang="en-US" sz="2000" b="1" dirty="0" err="1" smtClean="0"/>
              <a:t>Diracs</a:t>
            </a:r>
            <a:endParaRPr lang="en-US" sz="2000" b="1" dirty="0" smtClean="0"/>
          </a:p>
          <a:p>
            <a:pPr marL="355600" lvl="1" indent="-35560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000" dirty="0" smtClean="0"/>
              <a:t>One-to-one map </a:t>
            </a:r>
            <a:r>
              <a:rPr lang="en-US" sz="2000" dirty="0" err="1" smtClean="0"/>
              <a:t>y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 </a:t>
            </a:r>
            <a:r>
              <a:rPr lang="en-US" sz="2000" dirty="0" smtClean="0">
                <a:sym typeface="Symbol" charset="2"/>
              </a:rPr>
              <a:t></a:t>
            </a:r>
            <a:r>
              <a:rPr lang="en-US" sz="2000" dirty="0" smtClean="0"/>
              <a:t>  x(t)?</a:t>
            </a:r>
          </a:p>
          <a:p>
            <a:pPr marL="355600" lvl="1" indent="-35560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000" dirty="0" smtClean="0"/>
              <a:t>Efficient algorithm?</a:t>
            </a:r>
          </a:p>
          <a:p>
            <a:pPr marL="355600" lvl="1" indent="-35560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000" dirty="0" smtClean="0"/>
              <a:t>Stable reconstruction?</a:t>
            </a:r>
          </a:p>
          <a:p>
            <a:pPr marL="355600" lvl="1" indent="-35560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000" dirty="0" smtClean="0"/>
              <a:t>Robustness to noise?</a:t>
            </a:r>
          </a:p>
          <a:p>
            <a:pPr marL="355600" lvl="1" indent="-35560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000" dirty="0" smtClean="0"/>
              <a:t>Optimality of recovery?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04800" y="1752600"/>
            <a:ext cx="8638800" cy="1539595"/>
            <a:chOff x="304800" y="1752600"/>
            <a:chExt cx="8638800" cy="1539595"/>
          </a:xfrm>
        </p:grpSpPr>
        <p:grpSp>
          <p:nvGrpSpPr>
            <p:cNvPr id="6" name="Grouper 5"/>
            <p:cNvGrpSpPr>
              <a:grpSpLocks noChangeAspect="1"/>
            </p:cNvGrpSpPr>
            <p:nvPr/>
          </p:nvGrpSpPr>
          <p:grpSpPr bwMode="auto">
            <a:xfrm>
              <a:off x="2895600" y="1752600"/>
              <a:ext cx="6048000" cy="1440000"/>
              <a:chOff x="1066800" y="3429000"/>
              <a:chExt cx="6400800" cy="1524000"/>
            </a:xfrm>
          </p:grpSpPr>
          <p:pic>
            <p:nvPicPr>
              <p:cNvPr id="8" name="Image 6" descr="latex-image-1.pdf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6019800" y="4114800"/>
                <a:ext cx="234950" cy="2106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9" name="Grouper 72"/>
              <p:cNvGrpSpPr>
                <a:grpSpLocks/>
              </p:cNvGrpSpPr>
              <p:nvPr/>
            </p:nvGrpSpPr>
            <p:grpSpPr bwMode="auto">
              <a:xfrm>
                <a:off x="1066800" y="3429000"/>
                <a:ext cx="6400800" cy="1524000"/>
                <a:chOff x="1143000" y="3276600"/>
                <a:chExt cx="6400800" cy="1524000"/>
              </a:xfrm>
            </p:grpSpPr>
            <p:pic>
              <p:nvPicPr>
                <p:cNvPr id="10" name="Image 8" descr="latex-image-1.pdf"/>
                <p:cNvPicPr>
                  <a:picLocks noChangeAspect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2925011" y="4114800"/>
                  <a:ext cx="580189" cy="355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1" name="Grouper 70"/>
                <p:cNvGrpSpPr>
                  <a:grpSpLocks/>
                </p:cNvGrpSpPr>
                <p:nvPr/>
              </p:nvGrpSpPr>
              <p:grpSpPr bwMode="auto">
                <a:xfrm>
                  <a:off x="1143000" y="3810000"/>
                  <a:ext cx="6400800" cy="990600"/>
                  <a:chOff x="1219200" y="3581400"/>
                  <a:chExt cx="6400800" cy="990600"/>
                </a:xfrm>
              </p:grpSpPr>
              <p:cxnSp>
                <p:nvCxnSpPr>
                  <p:cNvPr id="13" name="Connecteur droit 11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5638800" y="3733800"/>
                    <a:ext cx="457200" cy="38100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grpSp>
                <p:nvGrpSpPr>
                  <p:cNvPr id="14" name="Grouper 64"/>
                  <p:cNvGrpSpPr>
                    <a:grpSpLocks/>
                  </p:cNvGrpSpPr>
                  <p:nvPr/>
                </p:nvGrpSpPr>
                <p:grpSpPr bwMode="auto">
                  <a:xfrm>
                    <a:off x="1219200" y="3581400"/>
                    <a:ext cx="6400800" cy="990600"/>
                    <a:chOff x="1371600" y="3657600"/>
                    <a:chExt cx="6400800" cy="990600"/>
                  </a:xfrm>
                </p:grpSpPr>
                <p:sp>
                  <p:nvSpPr>
                    <p:cNvPr id="18" name="Rectangl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3200" y="3657600"/>
                      <a:ext cx="1371600" cy="9906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>
                      <a:outerShdw dist="19939" dir="5400000" algn="tl" rotWithShape="0">
                        <a:srgbClr val="808080">
                          <a:alpha val="37999"/>
                        </a:srgbClr>
                      </a:outerShdw>
                    </a:effectLst>
                  </p:spPr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>
                        <a:solidFill>
                          <a:srgbClr val="FFFFFF"/>
                        </a:solidFill>
                        <a:latin typeface="Calibri" charset="0"/>
                        <a:ea typeface="+mn-ea"/>
                      </a:endParaRPr>
                    </a:p>
                  </p:txBody>
                </p:sp>
                <p:cxnSp>
                  <p:nvCxnSpPr>
                    <p:cNvPr id="19" name="Connecteur droit avec flèche 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371600" y="4189413"/>
                      <a:ext cx="1371600" cy="158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 type="arrow" w="med" len="med"/>
                    </a:ln>
                    <a:effectLst>
                      <a:outerShdw dist="20000" dir="5400000" rotWithShape="0">
                        <a:srgbClr val="808080">
                          <a:alpha val="37999"/>
                        </a:srgbClr>
                      </a:outerShdw>
                    </a:effectLst>
                  </p:spPr>
                </p:cxnSp>
                <p:cxnSp>
                  <p:nvCxnSpPr>
                    <p:cNvPr id="20" name="Connecteur droit avec flèche 1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400800" y="4191000"/>
                      <a:ext cx="1371600" cy="1588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 type="arrow" w="med" len="med"/>
                    </a:ln>
                    <a:effectLst>
                      <a:outerShdw dist="20000" dir="5400000" rotWithShape="0">
                        <a:srgbClr val="808080">
                          <a:alpha val="37999"/>
                        </a:srgbClr>
                      </a:outerShdw>
                    </a:effectLst>
                  </p:spPr>
                </p:cxnSp>
                <p:cxnSp>
                  <p:nvCxnSpPr>
                    <p:cNvPr id="21" name="Connecteur droit 1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114800" y="4191000"/>
                      <a:ext cx="1676400" cy="1588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808080">
                          <a:alpha val="37999"/>
                        </a:srgbClr>
                      </a:outerShdw>
                    </a:effectLst>
                  </p:spPr>
                </p:cxnSp>
                <p:cxnSp>
                  <p:nvCxnSpPr>
                    <p:cNvPr id="22" name="Connecteur droit avec flèche 20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6097587" y="4113213"/>
                      <a:ext cx="150813" cy="1588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 type="arrow" w="med" len="med"/>
                    </a:ln>
                    <a:effectLst>
                      <a:outerShdw dist="20000" dir="5400000" rotWithShape="0">
                        <a:srgbClr val="808080">
                          <a:alpha val="37999"/>
                        </a:srgbClr>
                      </a:outerShdw>
                    </a:effectLst>
                  </p:spPr>
                </p:cxnSp>
                <p:sp>
                  <p:nvSpPr>
                    <p:cNvPr id="23" name="Arc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62600" y="3810000"/>
                      <a:ext cx="609600" cy="533400"/>
                    </a:xfrm>
                    <a:custGeom>
                      <a:avLst/>
                      <a:gdLst>
                        <a:gd name="T0" fmla="*/ 379820 w 609600"/>
                        <a:gd name="T1" fmla="*/ 8205 h 533400"/>
                        <a:gd name="T2" fmla="*/ 304800 w 609600"/>
                        <a:gd name="T3" fmla="*/ 266700 h 533400"/>
                        <a:gd name="T4" fmla="*/ 609600 w 609600"/>
                        <a:gd name="T5" fmla="*/ 266700 h 533400"/>
                        <a:gd name="T6" fmla="*/ 2 60000 65536"/>
                        <a:gd name="T7" fmla="*/ 2 60000 65536"/>
                        <a:gd name="T8" fmla="*/ 1 60000 65536"/>
                        <a:gd name="T9" fmla="*/ 379820 w 609600"/>
                        <a:gd name="T10" fmla="*/ 8205 h 533400"/>
                        <a:gd name="T11" fmla="*/ 609600 w 609600"/>
                        <a:gd name="T12" fmla="*/ 266700 h 5334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609600" h="533400" stroke="0">
                          <a:moveTo>
                            <a:pt x="379820" y="8205"/>
                          </a:moveTo>
                          <a:lnTo>
                            <a:pt x="379820" y="8204"/>
                          </a:lnTo>
                          <a:cubicBezTo>
                            <a:pt x="514972" y="38235"/>
                            <a:pt x="609600" y="144688"/>
                            <a:pt x="609600" y="266700"/>
                          </a:cubicBezTo>
                          <a:lnTo>
                            <a:pt x="304800" y="266700"/>
                          </a:lnTo>
                          <a:close/>
                        </a:path>
                        <a:path w="609600" h="533400" fill="none">
                          <a:moveTo>
                            <a:pt x="379820" y="8205"/>
                          </a:moveTo>
                          <a:lnTo>
                            <a:pt x="379820" y="8204"/>
                          </a:lnTo>
                          <a:cubicBezTo>
                            <a:pt x="514972" y="38235"/>
                            <a:pt x="609600" y="144688"/>
                            <a:pt x="609600" y="266700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>
                      <a:outerShdw dist="20000" dir="5400000" rotWithShape="0">
                        <a:srgbClr val="808080">
                          <a:alpha val="37999"/>
                        </a:srgbClr>
                      </a:outerShdw>
                    </a:effectLst>
                  </p:spPr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>
                        <a:latin typeface="Calibri" charset="0"/>
                        <a:ea typeface="+mn-ea"/>
                      </a:endParaRPr>
                    </a:p>
                  </p:txBody>
                </p:sp>
              </p:grpSp>
              <p:pic>
                <p:nvPicPr>
                  <p:cNvPr id="15" name="Image 13" descr="latex-image-1.pdf"/>
                  <p:cNvPicPr>
                    <a:picLocks noChangeAspect="1"/>
                  </p:cNvPicPr>
                  <p:nvPr/>
                </p:nvPicPr>
                <p:blipFill>
                  <a:blip r:embed="rId4"/>
                  <a:srcRect/>
                  <a:stretch>
                    <a:fillRect/>
                  </a:stretch>
                </p:blipFill>
                <p:spPr bwMode="auto">
                  <a:xfrm>
                    <a:off x="1447800" y="3581400"/>
                    <a:ext cx="584200" cy="36999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6" name="Image 14" descr="latex-image-1.pdf"/>
                  <p:cNvPicPr>
                    <a:picLocks noChangeAspect="1"/>
                  </p:cNvPicPr>
                  <p:nvPr/>
                </p:nvPicPr>
                <p:blipFill>
                  <a:blip r:embed="rId5"/>
                  <a:srcRect/>
                  <a:stretch>
                    <a:fillRect/>
                  </a:stretch>
                </p:blipFill>
                <p:spPr bwMode="auto">
                  <a:xfrm>
                    <a:off x="4648200" y="3581400"/>
                    <a:ext cx="562142" cy="3683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7" name="Image 15" descr="latex-image-1.pdf"/>
                  <p:cNvPicPr>
                    <a:picLocks noChangeAspect="1"/>
                  </p:cNvPicPr>
                  <p:nvPr/>
                </p:nvPicPr>
                <p:blipFill>
                  <a:blip r:embed="rId6"/>
                  <a:srcRect/>
                  <a:stretch>
                    <a:fillRect/>
                  </a:stretch>
                </p:blipFill>
                <p:spPr bwMode="auto">
                  <a:xfrm>
                    <a:off x="6934200" y="3657600"/>
                    <a:ext cx="362877" cy="2519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2" name="ZoneTexte 10"/>
                <p:cNvSpPr txBox="1">
                  <a:spLocks noChangeArrowheads="1"/>
                </p:cNvSpPr>
                <p:nvPr/>
              </p:nvSpPr>
              <p:spPr bwMode="auto">
                <a:xfrm>
                  <a:off x="2362200" y="3276600"/>
                  <a:ext cx="1981200" cy="3841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fr-FR" sz="1900">
                      <a:solidFill>
                        <a:srgbClr val="000000"/>
                      </a:solidFill>
                      <a:latin typeface="Calibri" charset="0"/>
                    </a:rPr>
                    <a:t>sampling kernel</a:t>
                  </a:r>
                </a:p>
              </p:txBody>
            </p:sp>
          </p:grpSp>
        </p:grpSp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304800" y="2286000"/>
              <a:ext cx="2683622" cy="1006195"/>
              <a:chOff x="2437606" y="534194"/>
              <a:chExt cx="4877594" cy="1828800"/>
            </a:xfrm>
          </p:grpSpPr>
          <p:cxnSp>
            <p:nvCxnSpPr>
              <p:cNvPr id="25" name="Straight Arrow Connector 24"/>
              <p:cNvCxnSpPr/>
              <p:nvPr/>
            </p:nvCxnSpPr>
            <p:spPr>
              <a:xfrm>
                <a:off x="2438400" y="1828800"/>
                <a:ext cx="48768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rot="5400000" flipH="1" flipV="1">
                <a:off x="1790700" y="1181100"/>
                <a:ext cx="1295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rot="5400000" flipH="1" flipV="1">
                <a:off x="2819400" y="1524000"/>
                <a:ext cx="6096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rot="5400000">
                <a:off x="3314700" y="2019300"/>
                <a:ext cx="3810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rot="5400000" flipH="1" flipV="1">
                <a:off x="4076700" y="1409700"/>
                <a:ext cx="8382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rot="5400000" flipH="1" flipV="1">
                <a:off x="4762500" y="1638300"/>
                <a:ext cx="3810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rot="5400000">
                <a:off x="5143500" y="2095500"/>
                <a:ext cx="533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6210300" y="1943100"/>
                <a:ext cx="228600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800600" y="3124200"/>
            <a:ext cx="4068571" cy="2160000"/>
          </a:xfrm>
          <a:prstGeom prst="rect">
            <a:avLst/>
          </a:prstGeom>
        </p:spPr>
      </p:pic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4724400" y="1447800"/>
            <a:ext cx="4114451" cy="1440000"/>
            <a:chOff x="1922463" y="400050"/>
            <a:chExt cx="5608637" cy="1962944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2438400" y="1828800"/>
              <a:ext cx="4876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5400000" flipH="1" flipV="1">
              <a:off x="1790700" y="1181100"/>
              <a:ext cx="1295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5400000" flipH="1" flipV="1">
              <a:off x="2819400" y="1524000"/>
              <a:ext cx="609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>
              <a:off x="3314700" y="20193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4076700" y="1409700"/>
              <a:ext cx="838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 flipH="1" flipV="1">
              <a:off x="4762500" y="16383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5400000">
              <a:off x="5143500" y="2095500"/>
              <a:ext cx="533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6210300" y="1943100"/>
              <a:ext cx="2286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4133850" y="692150"/>
              <a:ext cx="774700" cy="266700"/>
            </a:xfrm>
            <a:prstGeom prst="rect">
              <a:avLst/>
            </a:prstGeom>
          </p:spPr>
        </p:pic>
        <p:pic>
          <p:nvPicPr>
            <p:cNvPr id="22" name="Picture 21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5978525" y="2125663"/>
              <a:ext cx="635000" cy="190500"/>
            </a:xfrm>
            <a:prstGeom prst="rect">
              <a:avLst/>
            </a:prstGeom>
          </p:spPr>
        </p:pic>
        <p:pic>
          <p:nvPicPr>
            <p:cNvPr id="23" name="Picture 2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>
              <a:off x="7442200" y="1731963"/>
              <a:ext cx="88900" cy="177800"/>
            </a:xfrm>
            <a:prstGeom prst="rect">
              <a:avLst/>
            </a:prstGeom>
          </p:spPr>
        </p:pic>
        <p:pic>
          <p:nvPicPr>
            <p:cNvPr id="24" name="Picture 2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1"/>
                <a:stretch>
                  <a:fillRect/>
                </a:stretch>
              </p:blipFill>
            </mc:Choice>
            <mc:Fallback>
              <p:blipFill>
                <a:blip r:embed="rId12"/>
                <a:stretch>
                  <a:fillRect/>
                </a:stretch>
              </p:blipFill>
            </mc:Fallback>
          </mc:AlternateContent>
          <p:spPr>
            <a:xfrm>
              <a:off x="1922463" y="400050"/>
              <a:ext cx="419100" cy="266700"/>
            </a:xfrm>
            <a:prstGeom prst="rect">
              <a:avLst/>
            </a:prstGeom>
          </p:spPr>
        </p:pic>
      </p:grp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3058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A simple exercise in Fourier series</a:t>
            </a:r>
            <a:endParaRPr lang="en-US" sz="2800" dirty="0"/>
          </a:p>
        </p:txBody>
      </p:sp>
      <p:sp>
        <p:nvSpPr>
          <p:cNvPr id="28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143000"/>
            <a:ext cx="8191500" cy="5410199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  <a:buFont typeface="Arial" charset="0"/>
              <a:buNone/>
            </a:pPr>
            <a:r>
              <a:rPr lang="en-US" sz="2000" b="1" dirty="0" smtClean="0"/>
              <a:t>Periodic set of K Dirac pulses</a:t>
            </a:r>
            <a:endParaRPr lang="en-US" sz="2000" dirty="0" smtClean="0"/>
          </a:p>
          <a:p>
            <a:pPr marL="533400" lvl="1" indent="-355600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2000" dirty="0" smtClean="0">
                <a:ea typeface="Arial" charset="0"/>
                <a:cs typeface="Arial" charset="0"/>
              </a:rPr>
              <a:t>Is not </a:t>
            </a:r>
            <a:r>
              <a:rPr lang="en-US" sz="2000" dirty="0" err="1" smtClean="0">
                <a:ea typeface="Arial" charset="0"/>
                <a:cs typeface="Arial" charset="0"/>
              </a:rPr>
              <a:t>bandlimited</a:t>
            </a:r>
            <a:r>
              <a:rPr lang="en-US" sz="2000" dirty="0" smtClean="0">
                <a:ea typeface="Arial" charset="0"/>
                <a:cs typeface="Arial" charset="0"/>
              </a:rPr>
              <a:t>!</a:t>
            </a:r>
          </a:p>
          <a:p>
            <a:pPr marL="533400" lvl="1" indent="-355600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2000" dirty="0" smtClean="0">
                <a:ea typeface="Arial" charset="0"/>
                <a:cs typeface="Arial" charset="0"/>
              </a:rPr>
              <a:t>Has a Fourier series</a:t>
            </a:r>
          </a:p>
          <a:p>
            <a:pPr marL="533400" lvl="1" indent="-355600" eaLnBrk="1" hangingPunct="1">
              <a:lnSpc>
                <a:spcPct val="80000"/>
              </a:lnSpc>
              <a:spcAft>
                <a:spcPts val="600"/>
              </a:spcAft>
            </a:pPr>
            <a:endParaRPr lang="en-US" sz="2000" dirty="0" smtClean="0">
              <a:ea typeface="Arial" charset="0"/>
              <a:cs typeface="Arial" charset="0"/>
            </a:endParaRPr>
          </a:p>
          <a:p>
            <a:pPr marL="533400" lvl="1" indent="-355600" eaLnBrk="1" hangingPunct="1">
              <a:lnSpc>
                <a:spcPct val="80000"/>
              </a:lnSpc>
              <a:spcAft>
                <a:spcPts val="600"/>
              </a:spcAft>
            </a:pPr>
            <a:endParaRPr lang="en-US" sz="2000" dirty="0" smtClean="0">
              <a:ea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Arial" charset="0"/>
              <a:buNone/>
            </a:pPr>
            <a:r>
              <a:rPr lang="en-US" sz="2000" b="1" dirty="0" smtClean="0"/>
              <a:t>Fourier integral leads to</a:t>
            </a:r>
          </a:p>
          <a:p>
            <a:pPr marL="533400" lvl="1" indent="-355600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2000" dirty="0" smtClean="0">
                <a:ea typeface="Arial" charset="0"/>
                <a:cs typeface="Arial" charset="0"/>
              </a:rPr>
              <a:t>K complex exponentials</a:t>
            </a:r>
          </a:p>
          <a:p>
            <a:pPr marL="533400" lvl="1" indent="-355600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2000" dirty="0" smtClean="0">
                <a:ea typeface="Arial" charset="0"/>
                <a:cs typeface="Arial" charset="0"/>
              </a:rPr>
              <a:t>Exponents depends on location</a:t>
            </a:r>
          </a:p>
          <a:p>
            <a:pPr marL="533400" lvl="1" indent="-355600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2000" dirty="0" smtClean="0">
                <a:ea typeface="Arial" charset="0"/>
                <a:cs typeface="Arial" charset="0"/>
              </a:rPr>
              <a:t>Weight depends on 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Arial" charset="0"/>
              <a:buNone/>
            </a:pPr>
            <a:r>
              <a:rPr lang="en-US" sz="2000" b="1" dirty="0" smtClean="0"/>
              <a:t>If we can identify the exponents</a:t>
            </a:r>
            <a:endParaRPr lang="en-US" sz="2000" dirty="0" smtClean="0">
              <a:ea typeface="Arial" charset="0"/>
              <a:cs typeface="Arial" charset="0"/>
            </a:endParaRPr>
          </a:p>
          <a:p>
            <a:pPr marL="533400" lvl="1" indent="-355600">
              <a:lnSpc>
                <a:spcPct val="80000"/>
              </a:lnSpc>
              <a:spcAft>
                <a:spcPts val="600"/>
              </a:spcAft>
            </a:pPr>
            <a:r>
              <a:rPr lang="en-US" sz="2000" dirty="0" err="1" smtClean="0">
                <a:ea typeface="Arial" charset="0"/>
                <a:cs typeface="Arial" charset="0"/>
              </a:rPr>
              <a:t>Diracs</a:t>
            </a:r>
            <a:r>
              <a:rPr lang="en-US" sz="2000" dirty="0" smtClean="0">
                <a:ea typeface="Arial" charset="0"/>
                <a:cs typeface="Arial" charset="0"/>
              </a:rPr>
              <a:t> can be recovered</a:t>
            </a:r>
          </a:p>
          <a:p>
            <a:pPr marL="533400" lvl="1" indent="-355600">
              <a:lnSpc>
                <a:spcPct val="80000"/>
              </a:lnSpc>
              <a:spcAft>
                <a:spcPts val="600"/>
              </a:spcAft>
            </a:pPr>
            <a:r>
              <a:rPr lang="en-US" sz="2000" dirty="0" smtClean="0">
                <a:ea typeface="Arial" charset="0"/>
                <a:cs typeface="Arial" charset="0"/>
              </a:rPr>
              <a:t>Weights are a linear problem</a:t>
            </a:r>
            <a:br>
              <a:rPr lang="en-US" sz="2000" dirty="0" smtClean="0">
                <a:ea typeface="Arial" charset="0"/>
                <a:cs typeface="Arial" charset="0"/>
              </a:rPr>
            </a:br>
            <a:r>
              <a:rPr lang="en-US" sz="2000" dirty="0" smtClean="0">
                <a:ea typeface="Arial" charset="0"/>
                <a:cs typeface="Arial" charset="0"/>
              </a:rPr>
              <a:t>(given the locations)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Arial" charset="0"/>
              <a:buNone/>
            </a:pPr>
            <a:endParaRPr lang="en-US" sz="30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900" dirty="0"/>
          </a:p>
        </p:txBody>
      </p:sp>
      <p:pic>
        <p:nvPicPr>
          <p:cNvPr id="29" name="Picture 2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3352800" y="4343400"/>
            <a:ext cx="266700" cy="165100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5"/>
              <a:stretch>
                <a:fillRect/>
              </a:stretch>
            </p:blipFill>
          </mc:Choice>
          <mc:Fallback>
            <p:blipFill>
              <a:blip r:embed="rId16"/>
              <a:stretch>
                <a:fillRect/>
              </a:stretch>
            </p:blipFill>
          </mc:Fallback>
        </mc:AlternateContent>
        <p:spPr>
          <a:xfrm>
            <a:off x="4572000" y="3886200"/>
            <a:ext cx="190500" cy="21590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7"/>
              <a:stretch>
                <a:fillRect/>
              </a:stretch>
            </p:blipFill>
          </mc:Choice>
          <mc:Fallback>
            <p:blipFill>
              <a:blip r:embed="rId18"/>
              <a:stretch>
                <a:fillRect/>
              </a:stretch>
            </p:blipFill>
          </mc:Fallback>
        </mc:AlternateContent>
        <p:spPr>
          <a:xfrm>
            <a:off x="3352800" y="1981200"/>
            <a:ext cx="393700" cy="228600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9"/>
              <a:stretch>
                <a:fillRect/>
              </a:stretch>
            </p:blipFill>
          </mc:Choice>
          <mc:Fallback>
            <p:blipFill>
              <a:blip r:embed="rId20"/>
              <a:stretch>
                <a:fillRect/>
              </a:stretch>
            </p:blipFill>
          </mc:Fallback>
        </mc:AlternateContent>
        <p:spPr>
          <a:xfrm>
            <a:off x="1066800" y="2438400"/>
            <a:ext cx="2616200" cy="5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A Representation Theorem [VMB:02]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571625"/>
            <a:ext cx="8267700" cy="505777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en-US" sz="2162" b="1" dirty="0"/>
              <a:t>Theorem</a:t>
            </a:r>
            <a:endParaRPr lang="en-US" sz="2162" b="1" dirty="0" smtClean="0"/>
          </a:p>
          <a:p>
            <a:pPr eaLnBrk="1" hangingPunct="1">
              <a:buFontTx/>
              <a:buNone/>
            </a:pPr>
            <a:r>
              <a:rPr lang="en-US" sz="2162" dirty="0" smtClean="0"/>
              <a:t>Given </a:t>
            </a:r>
            <a:r>
              <a:rPr lang="en-US" sz="2162" dirty="0" err="1" smtClean="0"/>
              <a:t>x(t</a:t>
            </a:r>
            <a:r>
              <a:rPr lang="en-US" sz="2162" dirty="0" smtClean="0"/>
              <a:t>), a periodic set </a:t>
            </a:r>
            <a:r>
              <a:rPr lang="en-US" sz="2162" dirty="0"/>
              <a:t>of K </a:t>
            </a:r>
            <a:r>
              <a:rPr lang="en-US" sz="2162" dirty="0" err="1"/>
              <a:t>Diracs</a:t>
            </a:r>
            <a:r>
              <a:rPr lang="en-US" sz="2162" dirty="0"/>
              <a:t>, of period </a:t>
            </a:r>
            <a:r>
              <a:rPr lang="en-US" sz="2162" dirty="0" err="1">
                <a:latin typeface="Symbol" charset="2"/>
                <a:sym typeface="Symbol" charset="2"/>
              </a:rPr>
              <a:t></a:t>
            </a:r>
            <a:r>
              <a:rPr lang="en-US" sz="2162" dirty="0"/>
              <a:t>, </a:t>
            </a:r>
            <a:r>
              <a:rPr lang="en-US" sz="2162" dirty="0">
                <a:sym typeface="Symbol" charset="2"/>
              </a:rPr>
              <a:t>weights {</a:t>
            </a:r>
            <a:r>
              <a:rPr lang="en-US" sz="2162" dirty="0" err="1">
                <a:sym typeface="Symbol" charset="2"/>
              </a:rPr>
              <a:t>x</a:t>
            </a:r>
            <a:r>
              <a:rPr lang="en-US" sz="2162" baseline="-25000" dirty="0" err="1">
                <a:sym typeface="Symbol" charset="2"/>
              </a:rPr>
              <a:t>k</a:t>
            </a:r>
            <a:r>
              <a:rPr lang="en-US" sz="2162" dirty="0">
                <a:sym typeface="Symbol" charset="2"/>
              </a:rPr>
              <a:t>} and locations {</a:t>
            </a:r>
            <a:r>
              <a:rPr lang="en-US" sz="2162" dirty="0" err="1">
                <a:sym typeface="Symbol" charset="2"/>
              </a:rPr>
              <a:t>t</a:t>
            </a:r>
            <a:r>
              <a:rPr lang="en-US" sz="2162" baseline="-25000" dirty="0" err="1">
                <a:sym typeface="Symbol" charset="2"/>
              </a:rPr>
              <a:t>k</a:t>
            </a:r>
            <a:r>
              <a:rPr lang="en-US" sz="2162" dirty="0">
                <a:sym typeface="Symbol" charset="2"/>
              </a:rPr>
              <a:t>}. </a:t>
            </a:r>
          </a:p>
          <a:p>
            <a:pPr eaLnBrk="1" hangingPunct="1">
              <a:buFontTx/>
              <a:buNone/>
            </a:pPr>
            <a:endParaRPr lang="en-US" sz="2162" dirty="0">
              <a:sym typeface="Symbol" charset="2"/>
            </a:endParaRPr>
          </a:p>
          <a:p>
            <a:pPr eaLnBrk="1" hangingPunct="1">
              <a:buFontTx/>
              <a:buNone/>
            </a:pPr>
            <a:endParaRPr lang="en-US" sz="2162" dirty="0">
              <a:sym typeface="Symbol" charset="2"/>
            </a:endParaRPr>
          </a:p>
          <a:p>
            <a:pPr eaLnBrk="1" hangingPunct="1">
              <a:buFontTx/>
              <a:buNone/>
            </a:pPr>
            <a:endParaRPr lang="en-US" sz="2162" dirty="0">
              <a:sym typeface="Symbol" charset="2"/>
            </a:endParaRPr>
          </a:p>
          <a:p>
            <a:pPr eaLnBrk="1" hangingPunct="1">
              <a:buFontTx/>
              <a:buNone/>
            </a:pPr>
            <a:r>
              <a:rPr lang="en-US" sz="2162" dirty="0">
                <a:sym typeface="Symbol" charset="2"/>
              </a:rPr>
              <a:t>Take a</a:t>
            </a:r>
            <a:r>
              <a:rPr lang="en-US" sz="2162" dirty="0" smtClean="0">
                <a:sym typeface="Symbol" charset="2"/>
              </a:rPr>
              <a:t> </a:t>
            </a:r>
            <a:r>
              <a:rPr lang="en-US" sz="2162" dirty="0" err="1" smtClean="0">
                <a:sym typeface="Symbol" charset="2"/>
              </a:rPr>
              <a:t>Dirichlet</a:t>
            </a:r>
            <a:r>
              <a:rPr lang="en-US" sz="2162" dirty="0" smtClean="0">
                <a:sym typeface="Symbol" charset="2"/>
              </a:rPr>
              <a:t> sampling </a:t>
            </a:r>
            <a:r>
              <a:rPr lang="en-US" sz="2162" dirty="0">
                <a:sym typeface="Symbol" charset="2"/>
              </a:rPr>
              <a:t>kernel of bandwidth B, with B</a:t>
            </a:r>
            <a:r>
              <a:rPr lang="en-US" sz="2162" dirty="0">
                <a:latin typeface="Symbol" charset="2"/>
                <a:sym typeface="Symbol" charset="2"/>
              </a:rPr>
              <a:t></a:t>
            </a:r>
            <a:r>
              <a:rPr lang="en-US" sz="2162" dirty="0">
                <a:sym typeface="Symbol" charset="2"/>
              </a:rPr>
              <a:t> an odd integer &gt; 2K</a:t>
            </a:r>
          </a:p>
          <a:p>
            <a:pPr eaLnBrk="1" hangingPunct="1">
              <a:buFontTx/>
              <a:buNone/>
            </a:pPr>
            <a:endParaRPr lang="en-US" sz="2162" dirty="0">
              <a:sym typeface="Symbol" charset="2"/>
            </a:endParaRPr>
          </a:p>
          <a:p>
            <a:pPr eaLnBrk="1" hangingPunct="1">
              <a:buFontTx/>
              <a:buNone/>
            </a:pPr>
            <a:endParaRPr lang="en-US" sz="2162" dirty="0"/>
          </a:p>
          <a:p>
            <a:pPr eaLnBrk="1" hangingPunct="1">
              <a:buFontTx/>
              <a:buNone/>
            </a:pPr>
            <a:endParaRPr lang="en-US" sz="2162" dirty="0" smtClean="0">
              <a:sym typeface="Symbol" charset="2"/>
            </a:endParaRPr>
          </a:p>
          <a:p>
            <a:pPr eaLnBrk="1" hangingPunct="1">
              <a:buFontTx/>
              <a:buNone/>
            </a:pPr>
            <a:r>
              <a:rPr lang="en-US" sz="2162" dirty="0" smtClean="0">
                <a:sym typeface="Symbol" charset="2"/>
              </a:rPr>
              <a:t>Then </a:t>
            </a:r>
            <a:r>
              <a:rPr lang="en-US" sz="2162" dirty="0">
                <a:sym typeface="Symbol" charset="2"/>
              </a:rPr>
              <a:t>the N samples, N &gt; B</a:t>
            </a:r>
            <a:r>
              <a:rPr lang="en-US" sz="2162" dirty="0">
                <a:latin typeface="Symbol" charset="2"/>
                <a:sym typeface="Symbol" charset="2"/>
              </a:rPr>
              <a:t></a:t>
            </a:r>
            <a:r>
              <a:rPr lang="en-US" sz="2162" dirty="0">
                <a:sym typeface="Symbol" charset="2"/>
              </a:rPr>
              <a:t> T = </a:t>
            </a:r>
            <a:r>
              <a:rPr lang="en-US" sz="2162" dirty="0" err="1">
                <a:latin typeface="Symbol" charset="2"/>
                <a:sym typeface="Symbol" charset="2"/>
              </a:rPr>
              <a:t></a:t>
            </a:r>
            <a:endParaRPr lang="en-US" sz="2162" dirty="0">
              <a:sym typeface="Symbol" charset="2"/>
            </a:endParaRPr>
          </a:p>
          <a:p>
            <a:pPr eaLnBrk="1" hangingPunct="1">
              <a:buFontTx/>
              <a:buNone/>
            </a:pPr>
            <a:endParaRPr lang="en-US" sz="2162" dirty="0">
              <a:sym typeface="Symbol" charset="2"/>
            </a:endParaRPr>
          </a:p>
          <a:p>
            <a:pPr eaLnBrk="1" hangingPunct="1">
              <a:buFontTx/>
              <a:buNone/>
            </a:pPr>
            <a:endParaRPr lang="en-US" sz="2162" dirty="0">
              <a:sym typeface="Symbol" charset="2"/>
            </a:endParaRPr>
          </a:p>
          <a:p>
            <a:pPr eaLnBrk="1" hangingPunct="1">
              <a:buFontTx/>
              <a:buNone/>
            </a:pPr>
            <a:endParaRPr lang="en-US" sz="2162" dirty="0">
              <a:sym typeface="Symbol" charset="2"/>
            </a:endParaRPr>
          </a:p>
          <a:p>
            <a:pPr eaLnBrk="1" hangingPunct="1">
              <a:buFontTx/>
              <a:buNone/>
            </a:pPr>
            <a:r>
              <a:rPr lang="en-US" sz="2162" dirty="0">
                <a:sym typeface="Symbol" charset="2"/>
              </a:rPr>
              <a:t>are a sufficient characterization of </a:t>
            </a:r>
            <a:r>
              <a:rPr lang="en-US" sz="2162" dirty="0" err="1">
                <a:sym typeface="Symbol" charset="2"/>
              </a:rPr>
              <a:t>x(t</a:t>
            </a:r>
            <a:r>
              <a:rPr lang="en-US" sz="2162" dirty="0">
                <a:sym typeface="Symbol" charset="2"/>
              </a:rPr>
              <a:t>)</a:t>
            </a:r>
            <a:r>
              <a:rPr lang="en-US" sz="1700" dirty="0">
                <a:sym typeface="Symbol" charset="2"/>
              </a:rPr>
              <a:t>.</a:t>
            </a:r>
          </a:p>
          <a:p>
            <a:pPr eaLnBrk="1" hangingPunct="1">
              <a:buFontTx/>
              <a:buNone/>
            </a:pPr>
            <a:endParaRPr lang="en-US" sz="1700" baseline="-25000" dirty="0"/>
          </a:p>
        </p:txBody>
      </p:sp>
      <p:pic>
        <p:nvPicPr>
          <p:cNvPr id="6" name="Image 8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2306638"/>
            <a:ext cx="3857625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9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3733800"/>
            <a:ext cx="5058283" cy="71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10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5029200"/>
            <a:ext cx="26955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/>
              <a:t>Linear </a:t>
            </a:r>
            <a:r>
              <a:rPr lang="en-US" sz="3200" dirty="0"/>
              <a:t>versus</a:t>
            </a:r>
            <a:r>
              <a:rPr lang="en-US" sz="3200" dirty="0" smtClean="0"/>
              <a:t> non-linear problem</a:t>
            </a:r>
            <a:endParaRPr lang="en-US" sz="3200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219200"/>
            <a:ext cx="8153400" cy="5410200"/>
          </a:xfrm>
        </p:spPr>
        <p:txBody>
          <a:bodyPr>
            <a:noAutofit/>
          </a:bodyPr>
          <a:lstStyle/>
          <a:p>
            <a:pPr marL="0" indent="0" eaLnBrk="1" hangingPunct="1">
              <a:buFontTx/>
              <a:buNone/>
            </a:pPr>
            <a:r>
              <a:rPr lang="en-US" sz="2000" dirty="0" smtClean="0">
                <a:sym typeface="Symbol" charset="2"/>
              </a:rPr>
              <a:t>This is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charset="2"/>
              </a:rPr>
              <a:t>not</a:t>
            </a:r>
            <a:r>
              <a:rPr lang="en-US" sz="2000" dirty="0" smtClean="0">
                <a:sym typeface="Symbol" charset="2"/>
              </a:rPr>
              <a:t> a subspace problem!</a:t>
            </a:r>
          </a:p>
          <a:p>
            <a:pPr marL="0" indent="0" eaLnBrk="1" hangingPunct="1">
              <a:buFontTx/>
              <a:buNone/>
            </a:pPr>
            <a:r>
              <a:rPr lang="en-US" sz="2000" dirty="0" smtClean="0">
                <a:sym typeface="Symbol" charset="2"/>
              </a:rPr>
              <a:t>Problem </a:t>
            </a:r>
            <a:r>
              <a:rPr lang="en-US" sz="2000" dirty="0">
                <a:sym typeface="Symbol" charset="2"/>
              </a:rPr>
              <a:t>is </a:t>
            </a:r>
            <a:r>
              <a:rPr lang="en-US" sz="2000" b="1" dirty="0">
                <a:sym typeface="Symbol" charset="2"/>
              </a:rPr>
              <a:t>non-linear</a:t>
            </a:r>
            <a:r>
              <a:rPr lang="en-US" sz="2000" dirty="0">
                <a:sym typeface="Symbol" charset="2"/>
              </a:rPr>
              <a:t> in </a:t>
            </a:r>
            <a:r>
              <a:rPr lang="en-US" sz="2000" dirty="0" err="1">
                <a:sym typeface="Symbol" charset="2"/>
              </a:rPr>
              <a:t>t</a:t>
            </a:r>
            <a:r>
              <a:rPr lang="en-US" sz="2000" baseline="-25000" dirty="0" err="1">
                <a:sym typeface="Symbol" charset="2"/>
              </a:rPr>
              <a:t>k</a:t>
            </a:r>
            <a:r>
              <a:rPr lang="en-US" sz="2000" dirty="0">
                <a:sym typeface="Symbol" charset="2"/>
              </a:rPr>
              <a:t>,</a:t>
            </a:r>
            <a:r>
              <a:rPr lang="en-US" sz="2000" dirty="0" smtClean="0">
                <a:sym typeface="Symbol" charset="2"/>
              </a:rPr>
              <a:t> </a:t>
            </a:r>
            <a:br>
              <a:rPr lang="en-US" sz="2000" dirty="0" smtClean="0">
                <a:sym typeface="Symbol" charset="2"/>
              </a:rPr>
            </a:br>
            <a:r>
              <a:rPr lang="en-US" sz="2000" dirty="0" smtClean="0">
                <a:sym typeface="Symbol" charset="2"/>
              </a:rPr>
              <a:t>and </a:t>
            </a:r>
            <a:r>
              <a:rPr lang="en-US" sz="2000" b="1" dirty="0">
                <a:sym typeface="Symbol" charset="2"/>
              </a:rPr>
              <a:t>linear</a:t>
            </a:r>
            <a:r>
              <a:rPr lang="en-US" sz="2000" dirty="0">
                <a:sym typeface="Symbol" charset="2"/>
              </a:rPr>
              <a:t> in </a:t>
            </a:r>
            <a:r>
              <a:rPr lang="en-US" sz="2000" dirty="0" err="1">
                <a:sym typeface="Symbol" charset="2"/>
              </a:rPr>
              <a:t>x</a:t>
            </a:r>
            <a:r>
              <a:rPr lang="en-US" sz="2000" baseline="-25000" dirty="0" err="1">
                <a:sym typeface="Symbol" charset="2"/>
              </a:rPr>
              <a:t>k</a:t>
            </a:r>
            <a:r>
              <a:rPr lang="en-US" sz="2000" dirty="0">
                <a:sym typeface="Symbol" charset="2"/>
              </a:rPr>
              <a:t> given </a:t>
            </a:r>
            <a:r>
              <a:rPr lang="en-US" sz="2000" dirty="0" err="1">
                <a:sym typeface="Symbol" charset="2"/>
              </a:rPr>
              <a:t>t</a:t>
            </a:r>
            <a:r>
              <a:rPr lang="en-US" sz="2000" baseline="-25000" dirty="0" err="1">
                <a:sym typeface="Symbol" charset="2"/>
              </a:rPr>
              <a:t>k</a:t>
            </a:r>
            <a:endParaRPr lang="en-US" sz="2000" dirty="0" smtClean="0"/>
          </a:p>
          <a:p>
            <a:pPr marL="0" indent="0" eaLnBrk="1" hangingPunct="1">
              <a:buFontTx/>
              <a:buNone/>
            </a:pPr>
            <a:r>
              <a:rPr lang="en-US" sz="2000" dirty="0" smtClean="0"/>
              <a:t>Given </a:t>
            </a:r>
            <a:r>
              <a:rPr lang="en-US" sz="2000" dirty="0"/>
              <a:t>two such streams of K </a:t>
            </a:r>
            <a:r>
              <a:rPr lang="en-US" sz="2000" dirty="0" err="1"/>
              <a:t>Diracs</a:t>
            </a:r>
            <a:r>
              <a:rPr lang="en-US" sz="2000" dirty="0"/>
              <a:t>,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>
                <a:sym typeface="Symbol" charset="2"/>
              </a:rPr>
              <a:t>and weights and locations {</a:t>
            </a:r>
            <a:r>
              <a:rPr lang="en-US" sz="2000" dirty="0" err="1">
                <a:sym typeface="Symbol" charset="2"/>
              </a:rPr>
              <a:t>x</a:t>
            </a:r>
            <a:r>
              <a:rPr lang="en-US" sz="2000" baseline="-25000" dirty="0" err="1">
                <a:sym typeface="Symbol" charset="2"/>
              </a:rPr>
              <a:t>k</a:t>
            </a:r>
            <a:r>
              <a:rPr lang="en-US" sz="2000" dirty="0" err="1">
                <a:sym typeface="Symbol" charset="2"/>
              </a:rPr>
              <a:t>,t</a:t>
            </a:r>
            <a:r>
              <a:rPr lang="en-US" sz="2000" baseline="-25000" dirty="0" err="1">
                <a:sym typeface="Symbol" charset="2"/>
              </a:rPr>
              <a:t>k</a:t>
            </a:r>
            <a:r>
              <a:rPr lang="en-US" sz="2000" dirty="0">
                <a:sym typeface="Symbol" charset="2"/>
              </a:rPr>
              <a:t>} and {</a:t>
            </a:r>
            <a:r>
              <a:rPr lang="en-US" sz="2000" dirty="0" err="1">
                <a:sym typeface="Symbol" charset="2"/>
              </a:rPr>
              <a:t>x’</a:t>
            </a:r>
            <a:r>
              <a:rPr lang="en-US" sz="2000" baseline="-25000" dirty="0" err="1">
                <a:sym typeface="Symbol" charset="2"/>
              </a:rPr>
              <a:t>k</a:t>
            </a:r>
            <a:r>
              <a:rPr lang="en-US" sz="2000" dirty="0" err="1">
                <a:sym typeface="Symbol" charset="2"/>
              </a:rPr>
              <a:t>,t’</a:t>
            </a:r>
            <a:r>
              <a:rPr lang="en-US" sz="2000" baseline="-25000" dirty="0" err="1">
                <a:sym typeface="Symbol" charset="2"/>
              </a:rPr>
              <a:t>k</a:t>
            </a:r>
            <a:r>
              <a:rPr lang="en-US" sz="2000" dirty="0" smtClean="0">
                <a:sym typeface="Symbol" charset="2"/>
              </a:rPr>
              <a:t>}.</a:t>
            </a:r>
          </a:p>
          <a:p>
            <a:pPr marL="0" indent="0" eaLnBrk="1" hangingPunct="1">
              <a:buFontTx/>
              <a:buNone/>
            </a:pPr>
            <a:r>
              <a:rPr lang="en-US" sz="2000" dirty="0">
                <a:sym typeface="Symbol" charset="2"/>
              </a:rPr>
              <a:t>The sum is</a:t>
            </a:r>
            <a:r>
              <a:rPr lang="en-US" sz="2000" dirty="0" smtClean="0">
                <a:sym typeface="Symbol" charset="2"/>
              </a:rPr>
              <a:t> a </a:t>
            </a:r>
            <a:r>
              <a:rPr lang="en-US" sz="2000" dirty="0">
                <a:sym typeface="Symbol" charset="2"/>
              </a:rPr>
              <a:t>stream with 2K </a:t>
            </a:r>
            <a:r>
              <a:rPr lang="en-US" sz="2000" dirty="0" err="1">
                <a:sym typeface="Symbol" charset="2"/>
              </a:rPr>
              <a:t>Diracs</a:t>
            </a:r>
            <a:r>
              <a:rPr lang="en-US" sz="2000" dirty="0">
                <a:sym typeface="Symbol" charset="2"/>
              </a:rPr>
              <a:t>.</a:t>
            </a:r>
          </a:p>
          <a:p>
            <a:pPr marL="0" indent="0" eaLnBrk="1" hangingPunct="1">
              <a:buFontTx/>
              <a:buNone/>
            </a:pPr>
            <a:endParaRPr lang="en-US" sz="2000" dirty="0">
              <a:sym typeface="Symbol" charset="2"/>
            </a:endParaRPr>
          </a:p>
          <a:p>
            <a:pPr marL="0" indent="0" eaLnBrk="1" hangingPunct="1">
              <a:buFontTx/>
              <a:buNone/>
            </a:pPr>
            <a:r>
              <a:rPr lang="en-US" sz="2000" dirty="0">
                <a:sym typeface="Symbol" charset="2"/>
              </a:rPr>
              <a:t>But, given a set of locations {</a:t>
            </a:r>
            <a:r>
              <a:rPr lang="en-US" sz="2000" dirty="0" err="1">
                <a:sym typeface="Symbol" charset="2"/>
              </a:rPr>
              <a:t>t</a:t>
            </a:r>
            <a:r>
              <a:rPr lang="en-US" sz="2000" baseline="-25000" dirty="0" err="1">
                <a:sym typeface="Symbol" charset="2"/>
              </a:rPr>
              <a:t>k</a:t>
            </a:r>
            <a:r>
              <a:rPr lang="en-US" sz="2000" dirty="0">
                <a:sym typeface="Symbol" charset="2"/>
              </a:rPr>
              <a:t>}</a:t>
            </a:r>
            <a:r>
              <a:rPr lang="en-US" sz="2000" dirty="0" smtClean="0">
                <a:sym typeface="Symbol" charset="2"/>
              </a:rPr>
              <a:t> </a:t>
            </a:r>
            <a:br>
              <a:rPr lang="en-US" sz="2000" dirty="0" smtClean="0">
                <a:sym typeface="Symbol" charset="2"/>
              </a:rPr>
            </a:br>
            <a:r>
              <a:rPr lang="en-US" sz="2000" dirty="0" smtClean="0">
                <a:sym typeface="Symbol" charset="2"/>
              </a:rPr>
              <a:t>then </a:t>
            </a:r>
            <a:r>
              <a:rPr lang="en-US" sz="2000" dirty="0">
                <a:sym typeface="Symbol" charset="2"/>
              </a:rPr>
              <a:t>the </a:t>
            </a:r>
            <a:r>
              <a:rPr lang="en-US" sz="2000" b="1" dirty="0">
                <a:sym typeface="Symbol" charset="2"/>
              </a:rPr>
              <a:t>problem is linear</a:t>
            </a:r>
            <a:r>
              <a:rPr lang="en-US" sz="2000" dirty="0">
                <a:sym typeface="Symbol" charset="2"/>
              </a:rPr>
              <a:t> in {</a:t>
            </a:r>
            <a:r>
              <a:rPr lang="en-US" sz="2000" dirty="0" err="1">
                <a:sym typeface="Symbol" charset="2"/>
              </a:rPr>
              <a:t>x</a:t>
            </a:r>
            <a:r>
              <a:rPr lang="en-US" sz="2000" baseline="-25000" dirty="0" err="1">
                <a:sym typeface="Symbol" charset="2"/>
              </a:rPr>
              <a:t>k</a:t>
            </a:r>
            <a:r>
              <a:rPr lang="en-US" sz="2000" dirty="0" smtClean="0">
                <a:sym typeface="Symbol" charset="2"/>
              </a:rPr>
              <a:t>}!</a:t>
            </a:r>
          </a:p>
          <a:p>
            <a:pPr marL="0" indent="0" eaLnBrk="1" hangingPunct="1">
              <a:buFontTx/>
              <a:buNone/>
            </a:pPr>
            <a:endParaRPr lang="en-US" sz="2000" dirty="0">
              <a:sym typeface="Symbol" charset="2"/>
            </a:endParaRPr>
          </a:p>
          <a:p>
            <a:pPr marL="0" indent="0" eaLnBrk="1" hangingPunct="1">
              <a:buFontTx/>
              <a:buNone/>
            </a:pPr>
            <a:r>
              <a:rPr lang="en-US" sz="2000" b="1" dirty="0">
                <a:sym typeface="Symbol" charset="2"/>
              </a:rPr>
              <a:t>The key to the solution:</a:t>
            </a:r>
            <a:r>
              <a:rPr lang="en-US" sz="2000" dirty="0">
                <a:sym typeface="Symbol" charset="2"/>
              </a:rPr>
              <a:t/>
            </a:r>
            <a:br>
              <a:rPr lang="en-US" sz="2000" dirty="0">
                <a:sym typeface="Symbol" charset="2"/>
              </a:rPr>
            </a:br>
            <a:r>
              <a:rPr lang="en-US" sz="2000" dirty="0" err="1">
                <a:sym typeface="Symbol" charset="2"/>
              </a:rPr>
              <a:t>Separability</a:t>
            </a:r>
            <a:r>
              <a:rPr lang="en-US" sz="2000" dirty="0">
                <a:sym typeface="Symbol" charset="2"/>
              </a:rPr>
              <a:t> of non-linear from linear problem</a:t>
            </a:r>
          </a:p>
          <a:p>
            <a:pPr marL="0" indent="0" eaLnBrk="1" hangingPunct="1">
              <a:buFontTx/>
              <a:buNone/>
            </a:pPr>
            <a:endParaRPr lang="en-US" sz="2000" dirty="0">
              <a:sym typeface="Symbol" charset="2"/>
            </a:endParaRPr>
          </a:p>
          <a:p>
            <a:pPr marL="0" indent="0" eaLnBrk="1" hangingPunct="1">
              <a:buFontTx/>
              <a:buNone/>
            </a:pPr>
            <a:r>
              <a:rPr lang="en-US" sz="2000" b="1" dirty="0" smtClean="0">
                <a:sym typeface="Symbol" charset="2"/>
              </a:rPr>
              <a:t>Note:</a:t>
            </a:r>
            <a:r>
              <a:rPr lang="en-US" sz="2000" dirty="0" smtClean="0">
                <a:sym typeface="Symbol" charset="2"/>
              </a:rPr>
              <a:t> </a:t>
            </a:r>
            <a:r>
              <a:rPr lang="en-US" sz="2000" dirty="0">
                <a:sym typeface="Symbol" charset="2"/>
              </a:rPr>
              <a:t>Finding locations is a key task in estimation/retrieval of sparse signals,</a:t>
            </a:r>
            <a:r>
              <a:rPr lang="en-US" sz="2000" dirty="0" smtClean="0">
                <a:sym typeface="Symbol" charset="2"/>
              </a:rPr>
              <a:t> but also in spectral estimation, error location in coding, in </a:t>
            </a:r>
            <a:r>
              <a:rPr lang="en-US" sz="2000" dirty="0">
                <a:sym typeface="Symbol" charset="2"/>
              </a:rPr>
              <a:t>registration, feature detection </a:t>
            </a:r>
            <a:r>
              <a:rPr lang="en-US" sz="2000" dirty="0" smtClean="0">
                <a:sym typeface="Symbol" charset="2"/>
              </a:rPr>
              <a:t>etc</a:t>
            </a: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5410200" y="1371600"/>
            <a:ext cx="3621126" cy="2880000"/>
            <a:chOff x="3962400" y="1447800"/>
            <a:chExt cx="4876451" cy="3878401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5102887" y="2495920"/>
              <a:ext cx="3577581" cy="11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5400000" flipH="1" flipV="1">
              <a:off x="4627740" y="2020772"/>
              <a:ext cx="950295" cy="11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5745734" y="2635669"/>
              <a:ext cx="279499" cy="11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5400000" flipH="1" flipV="1">
              <a:off x="6807828" y="2356170"/>
              <a:ext cx="279499" cy="11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>
              <a:off x="7087327" y="2691569"/>
              <a:ext cx="391298" cy="11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7869923" y="2579769"/>
              <a:ext cx="167699" cy="116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8773635" y="2424881"/>
              <a:ext cx="65216" cy="130433"/>
            </a:xfrm>
            <a:prstGeom prst="rect">
              <a:avLst/>
            </a:prstGeom>
          </p:spPr>
        </p:pic>
        <p:pic>
          <p:nvPicPr>
            <p:cNvPr id="28" name="Picture 2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4724400" y="1447800"/>
              <a:ext cx="307448" cy="195649"/>
            </a:xfrm>
            <a:prstGeom prst="rect">
              <a:avLst/>
            </a:prstGeom>
          </p:spPr>
        </p:pic>
        <p:cxnSp>
          <p:nvCxnSpPr>
            <p:cNvPr id="29" name="Straight Arrow Connector 28"/>
            <p:cNvCxnSpPr/>
            <p:nvPr/>
          </p:nvCxnSpPr>
          <p:spPr>
            <a:xfrm>
              <a:off x="5102887" y="3638920"/>
              <a:ext cx="3577581" cy="11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5400000" flipH="1" flipV="1">
              <a:off x="4627740" y="3163772"/>
              <a:ext cx="950295" cy="11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5400000" flipH="1" flipV="1">
              <a:off x="5382386" y="3415321"/>
              <a:ext cx="447198" cy="11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5400000" flipH="1" flipV="1">
              <a:off x="6304731" y="3331471"/>
              <a:ext cx="614897" cy="11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7869923" y="3722769"/>
              <a:ext cx="167699" cy="116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8773635" y="3567881"/>
              <a:ext cx="65216" cy="130433"/>
            </a:xfrm>
            <a:prstGeom prst="rect">
              <a:avLst/>
            </a:prstGeom>
          </p:spPr>
        </p:pic>
        <p:pic>
          <p:nvPicPr>
            <p:cNvPr id="35" name="Picture 3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4591050" y="2603501"/>
              <a:ext cx="373089" cy="215999"/>
            </a:xfrm>
            <a:prstGeom prst="rect">
              <a:avLst/>
            </a:prstGeom>
          </p:spPr>
        </p:pic>
        <p:cxnSp>
          <p:nvCxnSpPr>
            <p:cNvPr id="36" name="Straight Arrow Connector 35"/>
            <p:cNvCxnSpPr/>
            <p:nvPr/>
          </p:nvCxnSpPr>
          <p:spPr>
            <a:xfrm>
              <a:off x="5102887" y="4934320"/>
              <a:ext cx="3577581" cy="11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5400000" flipH="1" flipV="1">
              <a:off x="4627740" y="4459172"/>
              <a:ext cx="950295" cy="11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rot="5400000" flipH="1" flipV="1">
              <a:off x="5382386" y="4710721"/>
              <a:ext cx="447198" cy="11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5400000">
              <a:off x="5745734" y="5074069"/>
              <a:ext cx="279499" cy="11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5400000" flipH="1" flipV="1">
              <a:off x="6304731" y="4626871"/>
              <a:ext cx="614897" cy="11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5400000" flipH="1" flipV="1">
              <a:off x="6807828" y="4794570"/>
              <a:ext cx="279499" cy="11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rot="5400000">
              <a:off x="7087327" y="5129969"/>
              <a:ext cx="391298" cy="11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7869923" y="5018169"/>
              <a:ext cx="167699" cy="116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7699894" y="5152096"/>
              <a:ext cx="465831" cy="139749"/>
            </a:xfrm>
            <a:prstGeom prst="rect">
              <a:avLst/>
            </a:prstGeom>
          </p:spPr>
        </p:pic>
        <p:pic>
          <p:nvPicPr>
            <p:cNvPr id="45" name="Picture 4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8773635" y="4863281"/>
              <a:ext cx="65216" cy="130433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 rot="5400000" flipH="1" flipV="1">
              <a:off x="7505700" y="34671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5400000" flipH="1" flipV="1">
              <a:off x="7506494" y="4761706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4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0"/>
                <a:stretch>
                  <a:fillRect/>
                </a:stretch>
              </p:blipFill>
            </mc:Choice>
            <mc:Fallback>
              <p:blipFill>
                <a:blip r:embed="rId11"/>
                <a:stretch>
                  <a:fillRect/>
                </a:stretch>
              </p:blipFill>
            </mc:Fallback>
          </mc:AlternateContent>
          <p:spPr>
            <a:xfrm>
              <a:off x="3962400" y="3962400"/>
              <a:ext cx="952359" cy="21599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524000"/>
            <a:ext cx="8229600" cy="4525963"/>
          </a:xfrm>
        </p:spPr>
        <p:txBody>
          <a:bodyPr/>
          <a:lstStyle/>
          <a:p>
            <a:pPr marL="457200" indent="-457200" eaLnBrk="1" hangingPunct="1">
              <a:lnSpc>
                <a:spcPct val="70000"/>
              </a:lnSpc>
            </a:pPr>
            <a:r>
              <a:rPr lang="en-US" sz="2400" b="1" dirty="0" smtClean="0"/>
              <a:t>The world is analog</a:t>
            </a:r>
            <a:endParaRPr lang="en-US" sz="2400" dirty="0" smtClean="0"/>
          </a:p>
          <a:p>
            <a:pPr marL="457200" indent="-457200" eaLnBrk="1" hangingPunct="1">
              <a:lnSpc>
                <a:spcPct val="70000"/>
              </a:lnSpc>
            </a:pPr>
            <a:endParaRPr lang="en-US" sz="2400" b="1" dirty="0" smtClean="0"/>
          </a:p>
          <a:p>
            <a:pPr marL="457200" indent="-457200" eaLnBrk="1" hangingPunct="1">
              <a:lnSpc>
                <a:spcPct val="70000"/>
              </a:lnSpc>
            </a:pPr>
            <a:r>
              <a:rPr lang="en-US" sz="2400" b="1" dirty="0" smtClean="0"/>
              <a:t>Computation is digital</a:t>
            </a:r>
          </a:p>
          <a:p>
            <a:pPr marL="457200" indent="-457200" eaLnBrk="1" hangingPunct="1">
              <a:lnSpc>
                <a:spcPct val="70000"/>
              </a:lnSpc>
              <a:buFont typeface="Arial" charset="0"/>
              <a:buAutoNum type="arabicPeriod" startAt="2"/>
            </a:pPr>
            <a:endParaRPr lang="en-US" sz="2400" b="1" dirty="0" smtClean="0"/>
          </a:p>
          <a:p>
            <a:pPr marL="457200" indent="-457200" eaLnBrk="1" hangingPunct="1">
              <a:lnSpc>
                <a:spcPct val="70000"/>
              </a:lnSpc>
            </a:pPr>
            <a:r>
              <a:rPr lang="en-US" sz="2400" b="1" dirty="0" smtClean="0"/>
              <a:t>How to go between these representations?</a:t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 smtClean="0"/>
          </a:p>
          <a:p>
            <a:pPr marL="457200" indent="-457200" eaLnBrk="1" hangingPunct="1">
              <a:lnSpc>
                <a:spcPct val="70000"/>
              </a:lnSpc>
              <a:buFont typeface="Arial" charset="0"/>
              <a:buNone/>
            </a:pPr>
            <a:r>
              <a:rPr lang="en-US" sz="2400" b="1" dirty="0" smtClean="0"/>
              <a:t>Ex: Audio, sensing, imaging, computer graphics, simulations etc</a:t>
            </a:r>
          </a:p>
          <a:p>
            <a:pPr marL="457200" indent="-457200" eaLnBrk="1" hangingPunct="1">
              <a:lnSpc>
                <a:spcPct val="70000"/>
              </a:lnSpc>
            </a:pPr>
            <a:endParaRPr lang="en-US" sz="1900" b="1" dirty="0" smtClean="0"/>
          </a:p>
          <a:p>
            <a:pPr marL="457200" indent="-457200" eaLnBrk="1" hangingPunct="1">
              <a:lnSpc>
                <a:spcPct val="70000"/>
              </a:lnSpc>
            </a:pPr>
            <a:endParaRPr lang="en-US" sz="1900" b="1" dirty="0" smtClean="0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914400" y="3733800"/>
            <a:ext cx="7243763" cy="1219200"/>
            <a:chOff x="914400" y="4114800"/>
            <a:chExt cx="7244511" cy="1219200"/>
          </a:xfrm>
        </p:grpSpPr>
        <p:sp>
          <p:nvSpPr>
            <p:cNvPr id="5" name="Rectangle 4"/>
            <p:cNvSpPr/>
            <p:nvPr/>
          </p:nvSpPr>
          <p:spPr>
            <a:xfrm>
              <a:off x="3124428" y="4114800"/>
              <a:ext cx="2591068" cy="1219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Processing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1981310" y="4648200"/>
              <a:ext cx="114311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715496" y="4648200"/>
              <a:ext cx="137174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11"/>
            <p:cNvSpPr txBox="1">
              <a:spLocks noChangeArrowheads="1"/>
            </p:cNvSpPr>
            <p:nvPr/>
          </p:nvSpPr>
          <p:spPr bwMode="auto">
            <a:xfrm>
              <a:off x="914400" y="4343400"/>
              <a:ext cx="99611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Analog</a:t>
              </a:r>
              <a:br>
                <a:rPr lang="en-US" dirty="0"/>
              </a:br>
              <a:r>
                <a:rPr lang="en-US" dirty="0"/>
                <a:t>World</a:t>
              </a:r>
            </a:p>
          </p:txBody>
        </p:sp>
        <p:sp>
          <p:nvSpPr>
            <p:cNvPr id="10" name="TextBox 12"/>
            <p:cNvSpPr txBox="1">
              <a:spLocks noChangeArrowheads="1"/>
            </p:cNvSpPr>
            <p:nvPr/>
          </p:nvSpPr>
          <p:spPr bwMode="auto">
            <a:xfrm>
              <a:off x="7162800" y="4343400"/>
              <a:ext cx="99611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Analog</a:t>
              </a:r>
              <a:br>
                <a:rPr lang="en-US"/>
              </a:br>
              <a:r>
                <a:rPr lang="en-US"/>
                <a:t>World</a:t>
              </a:r>
            </a:p>
          </p:txBody>
        </p:sp>
      </p:grp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dirty="0" smtClean="0"/>
              <a:t>The situation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477000" y="6248400"/>
            <a:ext cx="2133600" cy="365125"/>
          </a:xfrm>
        </p:spPr>
        <p:txBody>
          <a:bodyPr/>
          <a:lstStyle/>
          <a:p>
            <a:fld id="{D0C951EB-12C5-42C2-90A3-27CB6AFC8BA3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Sketch of Proof</a:t>
            </a:r>
          </a:p>
        </p:txBody>
      </p:sp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533400" y="13716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The signal is periodic, so consider its Fourier series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The samples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y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are a sufficient characterization of the central 2K+1 Fourier series coefficients (Sampling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Thm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. for BL FS).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The Fourier series is a linear combination of K complex exponentials. These can be killed using an annihilation filter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3" name="Picture 16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2057400"/>
            <a:ext cx="74422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6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4648200"/>
            <a:ext cx="4721225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8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562600"/>
            <a:ext cx="3425825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Sketch of Proof (cont.)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3400" y="1143000"/>
            <a:ext cx="8153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3. To find the coefficients of the annihilating filter, we need to solve 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 convolution equation, which leads to a K by K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Toeplitz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system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</a:b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4. Given the coefficients {1, h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1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, h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2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, …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h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K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}, we get the {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k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}’s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by factorization of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5. To find the coefficients {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x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k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}, we have a linear problem, since given the {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k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}’s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or {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u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k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}’s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, the Fourier series is given by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This is a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Vandermonde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linear system, proving 2K+1 samples are sufficient!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7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1600" y="2057400"/>
            <a:ext cx="57816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3600" y="3810000"/>
            <a:ext cx="277018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10200" y="3962400"/>
            <a:ext cx="18176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0" y="5181600"/>
            <a:ext cx="452755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8305800" y="6172200"/>
            <a:ext cx="177800" cy="19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Notes on Proof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305800" cy="5181600"/>
          </a:xfrm>
        </p:spPr>
        <p:txBody>
          <a:bodyPr>
            <a:normAutofit/>
          </a:bodyPr>
          <a:lstStyle/>
          <a:p>
            <a:pPr marL="457200" indent="-457200" eaLnBrk="1" hangingPunct="1">
              <a:lnSpc>
                <a:spcPct val="80000"/>
              </a:lnSpc>
              <a:buFontTx/>
              <a:buNone/>
            </a:pPr>
            <a:r>
              <a:rPr lang="en-US" sz="1900" b="1" dirty="0">
                <a:sym typeface="Symbol" charset="2"/>
              </a:rPr>
              <a:t>The procedure is constructive, and leads to an algorithm:</a:t>
            </a:r>
          </a:p>
          <a:p>
            <a:pPr marL="457200" indent="-457200" eaLnBrk="1" hangingPunct="1">
              <a:lnSpc>
                <a:spcPct val="80000"/>
              </a:lnSpc>
              <a:buFont typeface="Arial" charset="0"/>
              <a:buAutoNum type="arabicPeriod"/>
            </a:pPr>
            <a:r>
              <a:rPr lang="en-US" sz="1900" dirty="0"/>
              <a:t>Take 2K+1 samples </a:t>
            </a:r>
            <a:r>
              <a:rPr lang="en-US" sz="1900" dirty="0" err="1"/>
              <a:t>y</a:t>
            </a:r>
            <a:r>
              <a:rPr lang="en-US" sz="1900" baseline="-25000" dirty="0" err="1"/>
              <a:t>n</a:t>
            </a:r>
            <a:r>
              <a:rPr lang="en-US" sz="1900" dirty="0"/>
              <a:t> </a:t>
            </a:r>
            <a:r>
              <a:rPr lang="en-US" sz="1900" dirty="0" smtClean="0"/>
              <a:t>from </a:t>
            </a:r>
            <a:r>
              <a:rPr lang="en-US" sz="1900" dirty="0" err="1"/>
              <a:t>Dirichlet</a:t>
            </a:r>
            <a:r>
              <a:rPr lang="en-US" sz="1900" dirty="0"/>
              <a:t> kernel output</a:t>
            </a:r>
          </a:p>
          <a:p>
            <a:pPr marL="457200" indent="-457200" eaLnBrk="1" hangingPunct="1">
              <a:lnSpc>
                <a:spcPct val="80000"/>
              </a:lnSpc>
              <a:buFont typeface="Arial" charset="0"/>
              <a:buAutoNum type="arabicPeriod"/>
            </a:pPr>
            <a:r>
              <a:rPr lang="en-US" sz="1900" dirty="0"/>
              <a:t>Compute the DFT to </a:t>
            </a:r>
            <a:r>
              <a:rPr lang="en-US" sz="1900" dirty="0" smtClean="0"/>
              <a:t>obtain </a:t>
            </a:r>
            <a:r>
              <a:rPr lang="en-US" sz="1900" dirty="0"/>
              <a:t>Fourier series coefficients -K..K</a:t>
            </a:r>
          </a:p>
          <a:p>
            <a:pPr marL="457200" indent="-457200" eaLnBrk="1" hangingPunct="1">
              <a:lnSpc>
                <a:spcPct val="80000"/>
              </a:lnSpc>
              <a:buFont typeface="Arial" charset="0"/>
              <a:buAutoNum type="arabicPeriod"/>
            </a:pPr>
            <a:r>
              <a:rPr lang="en-US" sz="1900" dirty="0"/>
              <a:t>Solve</a:t>
            </a:r>
            <a:r>
              <a:rPr lang="en-US" sz="1900" dirty="0" smtClean="0"/>
              <a:t> </a:t>
            </a:r>
            <a:r>
              <a:rPr lang="en-US" sz="1900" dirty="0" err="1" smtClean="0"/>
              <a:t>Toeplitz</a:t>
            </a:r>
            <a:r>
              <a:rPr lang="en-US" sz="1900" dirty="0" smtClean="0"/>
              <a:t> </a:t>
            </a:r>
            <a:r>
              <a:rPr lang="en-US" sz="1900" dirty="0"/>
              <a:t>system</a:t>
            </a:r>
            <a:r>
              <a:rPr lang="en-US" sz="1900" dirty="0" smtClean="0"/>
              <a:t> of </a:t>
            </a:r>
            <a:r>
              <a:rPr lang="en-US" sz="1900" dirty="0"/>
              <a:t>size K by K to get </a:t>
            </a:r>
            <a:r>
              <a:rPr lang="en-US" sz="1900" dirty="0" err="1"/>
              <a:t>H(z</a:t>
            </a:r>
            <a:r>
              <a:rPr lang="en-US" sz="1900" dirty="0"/>
              <a:t>)</a:t>
            </a:r>
          </a:p>
          <a:p>
            <a:pPr marL="457200" indent="-457200" eaLnBrk="1" hangingPunct="1">
              <a:lnSpc>
                <a:spcPct val="80000"/>
              </a:lnSpc>
              <a:buFont typeface="Arial" charset="0"/>
              <a:buAutoNum type="arabicPeriod"/>
            </a:pPr>
            <a:r>
              <a:rPr lang="en-US" sz="1900" dirty="0" smtClean="0"/>
              <a:t>Find </a:t>
            </a:r>
            <a:r>
              <a:rPr lang="en-US" sz="1900" dirty="0"/>
              <a:t>roots of </a:t>
            </a:r>
            <a:r>
              <a:rPr lang="en-US" sz="1900" dirty="0" err="1"/>
              <a:t>H(z</a:t>
            </a:r>
            <a:r>
              <a:rPr lang="en-US" sz="1900" dirty="0"/>
              <a:t>) by factorization, to get </a:t>
            </a:r>
            <a:r>
              <a:rPr lang="en-US" sz="1900" dirty="0" err="1"/>
              <a:t>u</a:t>
            </a:r>
            <a:r>
              <a:rPr lang="en-US" sz="1900" baseline="-25000" dirty="0" err="1"/>
              <a:t>k</a:t>
            </a:r>
            <a:r>
              <a:rPr lang="en-US" sz="1900" dirty="0"/>
              <a:t> and </a:t>
            </a:r>
            <a:r>
              <a:rPr lang="en-US" sz="1900" dirty="0" err="1"/>
              <a:t>t</a:t>
            </a:r>
            <a:r>
              <a:rPr lang="en-US" sz="1900" baseline="-25000" dirty="0" err="1"/>
              <a:t>k</a:t>
            </a:r>
            <a:r>
              <a:rPr lang="en-US" sz="1900" dirty="0"/>
              <a:t> </a:t>
            </a:r>
          </a:p>
          <a:p>
            <a:pPr marL="457200" indent="-457200" eaLnBrk="1" hangingPunct="1">
              <a:lnSpc>
                <a:spcPct val="80000"/>
              </a:lnSpc>
              <a:buFont typeface="Arial" charset="0"/>
              <a:buAutoNum type="arabicPeriod"/>
            </a:pPr>
            <a:r>
              <a:rPr lang="en-US" sz="1900" dirty="0" smtClean="0"/>
              <a:t>Solve </a:t>
            </a:r>
            <a:r>
              <a:rPr lang="en-US" sz="1900" dirty="0" err="1"/>
              <a:t>Vandermonde</a:t>
            </a:r>
            <a:r>
              <a:rPr lang="en-US" sz="1900" dirty="0"/>
              <a:t> system</a:t>
            </a:r>
            <a:r>
              <a:rPr lang="en-US" sz="1900" dirty="0" smtClean="0"/>
              <a:t> of </a:t>
            </a:r>
            <a:r>
              <a:rPr lang="en-US" sz="1900" dirty="0"/>
              <a:t>size K by K to get </a:t>
            </a:r>
            <a:r>
              <a:rPr lang="en-US" sz="1900" dirty="0" err="1"/>
              <a:t>x</a:t>
            </a:r>
            <a:r>
              <a:rPr lang="en-US" sz="1900" baseline="-25000" dirty="0" err="1"/>
              <a:t>k</a:t>
            </a:r>
            <a:r>
              <a:rPr lang="en-US" sz="1900" dirty="0"/>
              <a:t>.</a:t>
            </a:r>
          </a:p>
          <a:p>
            <a:pPr marL="457200" indent="-457200" eaLnBrk="1" hangingPunct="1">
              <a:lnSpc>
                <a:spcPct val="80000"/>
              </a:lnSpc>
              <a:buFontTx/>
              <a:buNone/>
            </a:pPr>
            <a:endParaRPr lang="en-US" sz="1900" dirty="0"/>
          </a:p>
          <a:p>
            <a:pPr marL="457200" indent="-457200" eaLnBrk="1" hangingPunct="1">
              <a:lnSpc>
                <a:spcPct val="80000"/>
              </a:lnSpc>
              <a:buFont typeface="Arial" charset="0"/>
              <a:buNone/>
            </a:pPr>
            <a:r>
              <a:rPr lang="en-US" sz="1900" b="1" dirty="0">
                <a:sym typeface="Symbol" charset="2"/>
              </a:rPr>
              <a:t>The complexity is:</a:t>
            </a:r>
          </a:p>
          <a:p>
            <a:pPr marL="457200" indent="-457200" eaLnBrk="1" hangingPunct="1">
              <a:lnSpc>
                <a:spcPct val="80000"/>
              </a:lnSpc>
              <a:buFont typeface="Arial" charset="0"/>
              <a:buAutoNum type="arabicPeriod"/>
            </a:pPr>
            <a:r>
              <a:rPr lang="en-US" sz="1900" dirty="0"/>
              <a:t>Analog to digital converter</a:t>
            </a:r>
          </a:p>
          <a:p>
            <a:pPr marL="457200" indent="-457200" eaLnBrk="1" hangingPunct="1">
              <a:lnSpc>
                <a:spcPct val="80000"/>
              </a:lnSpc>
              <a:buFont typeface="Arial" charset="0"/>
              <a:buAutoNum type="arabicPeriod"/>
            </a:pPr>
            <a:r>
              <a:rPr lang="en-US" sz="1900" dirty="0"/>
              <a:t>K Log K</a:t>
            </a:r>
          </a:p>
          <a:p>
            <a:pPr marL="457200" indent="-457200" eaLnBrk="1" hangingPunct="1">
              <a:lnSpc>
                <a:spcPct val="80000"/>
              </a:lnSpc>
              <a:buFont typeface="Arial" charset="0"/>
              <a:buAutoNum type="arabicPeriod"/>
            </a:pPr>
            <a:r>
              <a:rPr lang="en-US" sz="1900" dirty="0"/>
              <a:t>K</a:t>
            </a:r>
            <a:r>
              <a:rPr lang="en-US" sz="1900" baseline="30000" dirty="0"/>
              <a:t>2</a:t>
            </a:r>
            <a:endParaRPr lang="en-US" sz="1900" dirty="0"/>
          </a:p>
          <a:p>
            <a:pPr marL="457200" indent="-457200" eaLnBrk="1" hangingPunct="1">
              <a:lnSpc>
                <a:spcPct val="80000"/>
              </a:lnSpc>
              <a:buFont typeface="Arial" charset="0"/>
              <a:buAutoNum type="arabicPeriod"/>
            </a:pPr>
            <a:r>
              <a:rPr lang="en-US" sz="1900" dirty="0"/>
              <a:t>K</a:t>
            </a:r>
            <a:r>
              <a:rPr lang="en-US" sz="1900" baseline="30000" dirty="0"/>
              <a:t>3</a:t>
            </a:r>
            <a:r>
              <a:rPr lang="en-US" sz="1900" dirty="0"/>
              <a:t> (can be accelerated)</a:t>
            </a:r>
          </a:p>
          <a:p>
            <a:pPr marL="457200" indent="-457200" eaLnBrk="1" hangingPunct="1">
              <a:lnSpc>
                <a:spcPct val="80000"/>
              </a:lnSpc>
              <a:buFont typeface="Arial" charset="0"/>
              <a:buAutoNum type="arabicPeriod"/>
            </a:pPr>
            <a:r>
              <a:rPr lang="en-US" sz="1900" dirty="0"/>
              <a:t>K</a:t>
            </a:r>
            <a:r>
              <a:rPr lang="en-US" sz="1900" baseline="30000" dirty="0"/>
              <a:t>2</a:t>
            </a:r>
            <a:endParaRPr lang="en-US" sz="1900" dirty="0"/>
          </a:p>
          <a:p>
            <a:pPr marL="457200" indent="-457200" eaLnBrk="1" hangingPunct="1">
              <a:lnSpc>
                <a:spcPct val="80000"/>
              </a:lnSpc>
              <a:buFont typeface="Arial" charset="0"/>
              <a:buNone/>
            </a:pPr>
            <a:r>
              <a:rPr lang="en-US" sz="1900" dirty="0"/>
              <a:t>Or polynomial in K</a:t>
            </a:r>
            <a:r>
              <a:rPr lang="en-US" sz="1900" dirty="0" smtClean="0"/>
              <a:t>!</a:t>
            </a:r>
          </a:p>
          <a:p>
            <a:pPr marL="457200" indent="-457200" eaLnBrk="1" hangingPunct="1">
              <a:lnSpc>
                <a:spcPct val="80000"/>
              </a:lnSpc>
              <a:buFont typeface="Arial" charset="0"/>
              <a:buNone/>
            </a:pPr>
            <a:endParaRPr lang="en-US" sz="1900" dirty="0" smtClean="0"/>
          </a:p>
          <a:p>
            <a:pPr marL="457200" indent="-457200" eaLnBrk="1" hangingPunct="1">
              <a:lnSpc>
                <a:spcPct val="80000"/>
              </a:lnSpc>
              <a:buFontTx/>
              <a:buNone/>
            </a:pPr>
            <a:r>
              <a:rPr lang="en-US" sz="1900" b="1" dirty="0" smtClean="0"/>
              <a:t>Note 1: </a:t>
            </a:r>
            <a:r>
              <a:rPr lang="en-US" sz="1900" dirty="0"/>
              <a:t>For size N vector, with K </a:t>
            </a:r>
            <a:r>
              <a:rPr lang="en-US" sz="1900" dirty="0" err="1"/>
              <a:t>Diracs</a:t>
            </a:r>
            <a:r>
              <a:rPr lang="en-US" sz="1900" dirty="0"/>
              <a:t>, O(K</a:t>
            </a:r>
            <a:r>
              <a:rPr lang="en-US" sz="1900" baseline="30000" dirty="0"/>
              <a:t>3</a:t>
            </a:r>
            <a:r>
              <a:rPr lang="en-US" sz="1900" dirty="0"/>
              <a:t>) complexity, </a:t>
            </a:r>
            <a:r>
              <a:rPr lang="en-US" sz="1900" dirty="0" smtClean="0"/>
              <a:t>noiseless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en-US" sz="1900" b="1" dirty="0" smtClean="0"/>
              <a:t>Note 2: </a:t>
            </a:r>
            <a:r>
              <a:rPr lang="en-US" sz="1900" dirty="0" smtClean="0"/>
              <a:t>Method similar to sinusoidal retrieval in spectral estimation and </a:t>
            </a:r>
          </a:p>
          <a:p>
            <a:pPr marL="457200" indent="-457200" eaLnBrk="1" hangingPunct="1">
              <a:lnSpc>
                <a:spcPct val="80000"/>
              </a:lnSpc>
              <a:buFontTx/>
              <a:buNone/>
            </a:pPr>
            <a:endParaRPr lang="en-US" sz="1900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6019800" y="3352800"/>
            <a:ext cx="2886337" cy="1223999"/>
            <a:chOff x="1922463" y="400050"/>
            <a:chExt cx="5608637" cy="1962944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2438400" y="1828800"/>
              <a:ext cx="4876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5400000" flipH="1" flipV="1">
              <a:off x="1790700" y="1181100"/>
              <a:ext cx="1295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5400000" flipH="1" flipV="1">
              <a:off x="2819400" y="1524000"/>
              <a:ext cx="609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5400000">
              <a:off x="3314700" y="20193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4076700" y="1409700"/>
              <a:ext cx="838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4762500" y="16383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>
              <a:off x="5143500" y="2095500"/>
              <a:ext cx="533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6210300" y="1943100"/>
              <a:ext cx="2286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4133850" y="692150"/>
              <a:ext cx="774700" cy="266700"/>
            </a:xfrm>
            <a:prstGeom prst="rect">
              <a:avLst/>
            </a:prstGeom>
          </p:spPr>
        </p:pic>
        <p:pic>
          <p:nvPicPr>
            <p:cNvPr id="17" name="Picture 16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5978525" y="2125663"/>
              <a:ext cx="635000" cy="190500"/>
            </a:xfrm>
            <a:prstGeom prst="rect">
              <a:avLst/>
            </a:prstGeom>
          </p:spPr>
        </p:pic>
        <p:pic>
          <p:nvPicPr>
            <p:cNvPr id="18" name="Picture 1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7442200" y="1731963"/>
              <a:ext cx="88900" cy="177800"/>
            </a:xfrm>
            <a:prstGeom prst="rect">
              <a:avLst/>
            </a:prstGeom>
          </p:spPr>
        </p:pic>
        <p:pic>
          <p:nvPicPr>
            <p:cNvPr id="19" name="Picture 1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1922463" y="400050"/>
              <a:ext cx="419100" cy="266700"/>
            </a:xfrm>
            <a:prstGeom prst="rect">
              <a:avLst/>
            </a:prstGeom>
          </p:spPr>
        </p:pic>
      </p:grpSp>
      <p:pic>
        <p:nvPicPr>
          <p:cNvPr id="20" name="Picture 1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6629399" y="4953000"/>
            <a:ext cx="1807570" cy="215999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rot="5400000">
            <a:off x="7049294" y="4609306"/>
            <a:ext cx="381000" cy="1588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Generalizations [VMB:02]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143000"/>
            <a:ext cx="8229600" cy="5257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dirty="0" smtClean="0"/>
              <a:t>For the class of periodic FRI signals which includes</a:t>
            </a:r>
            <a:endParaRPr lang="en-US" sz="2000" dirty="0" smtClean="0"/>
          </a:p>
          <a:p>
            <a:pPr marL="533400" lvl="1" indent="-355600" eaLnBrk="1" hangingPunct="1">
              <a:lnSpc>
                <a:spcPct val="90000"/>
              </a:lnSpc>
              <a:defRPr/>
            </a:pPr>
            <a:r>
              <a:rPr lang="en-US" sz="2000" dirty="0" smtClean="0"/>
              <a:t>Sequences of </a:t>
            </a:r>
            <a:r>
              <a:rPr lang="en-US" sz="2000" dirty="0" err="1" smtClean="0"/>
              <a:t>Diracs</a:t>
            </a:r>
            <a:endParaRPr lang="en-US" sz="2000" dirty="0" smtClean="0"/>
          </a:p>
          <a:p>
            <a:pPr marL="533400" lvl="1" indent="-355600" eaLnBrk="1" hangingPunct="1">
              <a:lnSpc>
                <a:spcPct val="90000"/>
              </a:lnSpc>
              <a:defRPr/>
            </a:pPr>
            <a:r>
              <a:rPr lang="en-US" sz="2000" dirty="0" smtClean="0"/>
              <a:t>Non-uniform or free knot </a:t>
            </a:r>
            <a:r>
              <a:rPr lang="en-US" sz="2000" dirty="0" err="1" smtClean="0"/>
              <a:t>splines</a:t>
            </a:r>
            <a:endParaRPr lang="en-US" sz="2000" dirty="0" smtClean="0"/>
          </a:p>
          <a:p>
            <a:pPr marL="533400" lvl="1" indent="-355600" eaLnBrk="1" hangingPunct="1">
              <a:lnSpc>
                <a:spcPct val="90000"/>
              </a:lnSpc>
              <a:defRPr/>
            </a:pPr>
            <a:r>
              <a:rPr lang="en-US" sz="2000" dirty="0" smtClean="0"/>
              <a:t>Piecewise polynomials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dirty="0" smtClean="0"/>
              <a:t>There are sampling schemes with sampling at the rate of innovation with perfect recovery and polynomial complexity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sz="2000" b="1" dirty="0" smtClean="0"/>
              <a:t>Variations: finite length, 2D, local kernels etc</a:t>
            </a:r>
          </a:p>
        </p:txBody>
      </p:sp>
      <p:pic>
        <p:nvPicPr>
          <p:cNvPr id="6" name="Picture 4" descr="im1_slide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978000"/>
            <a:ext cx="73728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Generalizations [DVB:07]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143000"/>
            <a:ext cx="8229600" cy="482917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 dirty="0" err="1" smtClean="0"/>
              <a:t>Strang</a:t>
            </a:r>
            <a:r>
              <a:rPr lang="en-US" sz="2000" b="1" dirty="0" smtClean="0"/>
              <a:t>-Fix condition on sampling kernel: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dirty="0" smtClean="0"/>
              <a:t>Local</a:t>
            </a:r>
            <a:r>
              <a:rPr lang="en-US" sz="2000" dirty="0"/>
              <a:t>, polynomial complexity reconstruction, for </a:t>
            </a:r>
            <a:r>
              <a:rPr lang="en-US" sz="2000" dirty="0" err="1"/>
              <a:t>diracs</a:t>
            </a:r>
            <a:r>
              <a:rPr lang="en-US" sz="2000" dirty="0"/>
              <a:t> and piecewise polynomials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dirty="0"/>
              <a:t>Pure discrete-time processing!</a:t>
            </a:r>
          </a:p>
        </p:txBody>
      </p:sp>
      <p:pic>
        <p:nvPicPr>
          <p:cNvPr id="6" name="Picture 4" descr="im1_slide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2362200"/>
            <a:ext cx="4716488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Generalizations 2D extensions [MV:06]</a:t>
            </a: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609600" y="1285875"/>
            <a:ext cx="7829550" cy="5038725"/>
            <a:chOff x="480" y="480"/>
            <a:chExt cx="4932" cy="3543"/>
          </a:xfrm>
        </p:grpSpPr>
        <p:pic>
          <p:nvPicPr>
            <p:cNvPr id="6" name="Picture 2" descr="gauss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0" y="528"/>
              <a:ext cx="2304" cy="1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" descr="gauss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6" y="480"/>
              <a:ext cx="2436" cy="1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4" descr="gauss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0" y="2400"/>
              <a:ext cx="2339" cy="1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5" descr="gauss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76" y="2367"/>
              <a:ext cx="2400" cy="1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09600" y="6324600"/>
            <a:ext cx="24542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>
                <a:solidFill>
                  <a:srgbClr val="7F7F7F"/>
                </a:solidFill>
                <a:latin typeface="Calibri" charset="0"/>
              </a:rPr>
              <a:t>Note: true 2D processing!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The</a:t>
            </a:r>
            <a:r>
              <a:rPr lang="en-US" sz="3200" dirty="0" smtClean="0"/>
              <a:t> real, noisy </a:t>
            </a:r>
            <a:r>
              <a:rPr lang="en-US" sz="3200" dirty="0"/>
              <a:t>case…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000" b="1" dirty="0"/>
              <a:t>Acquisition in the noisy case:</a:t>
            </a:r>
            <a:endParaRPr lang="en-US" b="1" dirty="0"/>
          </a:p>
          <a:p>
            <a:pPr eaLnBrk="1" hangingPunct="1"/>
            <a:endParaRPr lang="en-US" dirty="0"/>
          </a:p>
          <a:p>
            <a:pPr eaLnBrk="1" hangingPunct="1"/>
            <a:endParaRPr lang="en-US" dirty="0" smtClean="0"/>
          </a:p>
          <a:p>
            <a:pPr eaLnBrk="1" hangingPunct="1">
              <a:spcAft>
                <a:spcPts val="600"/>
              </a:spcAft>
              <a:buFontTx/>
              <a:buNone/>
            </a:pPr>
            <a:endParaRPr lang="en-US" dirty="0" smtClean="0"/>
          </a:p>
          <a:p>
            <a:pPr eaLnBrk="1" hangingPunct="1">
              <a:spcAft>
                <a:spcPts val="600"/>
              </a:spcAft>
              <a:buFontTx/>
              <a:buNone/>
            </a:pPr>
            <a:r>
              <a:rPr lang="en-US" sz="1700" dirty="0" smtClean="0"/>
              <a:t>where </a:t>
            </a:r>
            <a:r>
              <a:rPr lang="en-US" sz="1700" dirty="0"/>
              <a:t>‘’analog’’ noise is before acquisition (e.g. communication noise on a channel) and digital noise is due to acquisition (ADC, etc)</a:t>
            </a:r>
          </a:p>
          <a:p>
            <a:pPr eaLnBrk="1" hangingPunct="1">
              <a:spcAft>
                <a:spcPts val="600"/>
              </a:spcAft>
              <a:buFontTx/>
              <a:buNone/>
            </a:pPr>
            <a:r>
              <a:rPr lang="en-US" sz="1700" b="1" dirty="0"/>
              <a:t>Example: </a:t>
            </a:r>
            <a:r>
              <a:rPr lang="en-US" sz="1700" dirty="0" err="1"/>
              <a:t>Ultrawide</a:t>
            </a:r>
            <a:r>
              <a:rPr lang="en-US" sz="1700" dirty="0"/>
              <a:t> band (UWB) communication….</a:t>
            </a:r>
            <a:endParaRPr lang="en-US" sz="1700" b="1" dirty="0"/>
          </a:p>
        </p:txBody>
      </p:sp>
      <p:pic>
        <p:nvPicPr>
          <p:cNvPr id="6" name="Picture 6" descr="im3_slide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4698000"/>
            <a:ext cx="3729496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er 52"/>
          <p:cNvGrpSpPr>
            <a:grpSpLocks/>
          </p:cNvGrpSpPr>
          <p:nvPr/>
        </p:nvGrpSpPr>
        <p:grpSpPr bwMode="auto">
          <a:xfrm>
            <a:off x="533400" y="1828800"/>
            <a:ext cx="8153400" cy="1725613"/>
            <a:chOff x="533400" y="2008257"/>
            <a:chExt cx="8153400" cy="1725543"/>
          </a:xfrm>
        </p:grpSpPr>
        <p:grpSp>
          <p:nvGrpSpPr>
            <p:cNvPr id="9" name="Grouper 45"/>
            <p:cNvGrpSpPr>
              <a:grpSpLocks/>
            </p:cNvGrpSpPr>
            <p:nvPr/>
          </p:nvGrpSpPr>
          <p:grpSpPr bwMode="auto">
            <a:xfrm>
              <a:off x="533400" y="2514650"/>
              <a:ext cx="8153400" cy="1219150"/>
              <a:chOff x="304800" y="2514650"/>
              <a:chExt cx="8153400" cy="1219150"/>
            </a:xfrm>
          </p:grpSpPr>
          <p:grpSp>
            <p:nvGrpSpPr>
              <p:cNvPr id="14" name="Grouper 39"/>
              <p:cNvGrpSpPr>
                <a:grpSpLocks/>
              </p:cNvGrpSpPr>
              <p:nvPr/>
            </p:nvGrpSpPr>
            <p:grpSpPr bwMode="auto">
              <a:xfrm>
                <a:off x="1447800" y="2514650"/>
                <a:ext cx="7010400" cy="1219150"/>
                <a:chOff x="838200" y="2209850"/>
                <a:chExt cx="7010400" cy="1219150"/>
              </a:xfrm>
            </p:grpSpPr>
            <p:cxnSp>
              <p:nvCxnSpPr>
                <p:cNvPr id="20" name="Connecteur droit 21"/>
                <p:cNvCxnSpPr>
                  <a:cxnSpLocks noChangeShapeType="1"/>
                </p:cNvCxnSpPr>
                <p:nvPr/>
              </p:nvCxnSpPr>
              <p:spPr bwMode="auto">
                <a:xfrm flipV="1">
                  <a:off x="5029200" y="2819424"/>
                  <a:ext cx="457200" cy="304788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grpSp>
              <p:nvGrpSpPr>
                <p:cNvPr id="21" name="Grouper 38"/>
                <p:cNvGrpSpPr>
                  <a:grpSpLocks/>
                </p:cNvGrpSpPr>
                <p:nvPr/>
              </p:nvGrpSpPr>
              <p:grpSpPr bwMode="auto">
                <a:xfrm>
                  <a:off x="838200" y="2209850"/>
                  <a:ext cx="7010400" cy="1219150"/>
                  <a:chOff x="838200" y="2209850"/>
                  <a:chExt cx="7010400" cy="1219150"/>
                </a:xfrm>
              </p:grpSpPr>
              <p:pic>
                <p:nvPicPr>
                  <p:cNvPr id="22" name="Image 7" descr="latex-image-1.pdf"/>
                  <p:cNvPicPr>
                    <a:picLocks noChangeAspect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6324600" y="2971800"/>
                    <a:ext cx="304800" cy="2990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3" name="Image 9" descr="latex-image-1.pdf"/>
                  <p:cNvPicPr>
                    <a:picLocks noChangeAspect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1600200" y="2971800"/>
                    <a:ext cx="304800" cy="2990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24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2667000" y="2819424"/>
                    <a:ext cx="914400" cy="6095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fr-FR">
                      <a:solidFill>
                        <a:srgbClr val="FFFFFF"/>
                      </a:solidFill>
                      <a:latin typeface="Calibri" charset="0"/>
                      <a:ea typeface="+mn-ea"/>
                    </a:endParaRPr>
                  </a:p>
                </p:txBody>
              </p:sp>
              <p:cxnSp>
                <p:nvCxnSpPr>
                  <p:cNvPr id="25" name="Connecteur droit avec flèche 14"/>
                  <p:cNvCxnSpPr>
                    <a:cxnSpLocks noChangeShapeType="1"/>
                    <a:endCxn id="24" idx="1"/>
                  </p:cNvCxnSpPr>
                  <p:nvPr/>
                </p:nvCxnSpPr>
                <p:spPr bwMode="auto">
                  <a:xfrm>
                    <a:off x="1905000" y="3121037"/>
                    <a:ext cx="762000" cy="3175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6" name="Connecteur droit avec flèche 1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38200" y="3124212"/>
                    <a:ext cx="762000" cy="3175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7" name="Connecteur droit 17"/>
                  <p:cNvCxnSpPr>
                    <a:cxnSpLocks noChangeShapeType="1"/>
                    <a:stCxn id="24" idx="3"/>
                  </p:cNvCxnSpPr>
                  <p:nvPr/>
                </p:nvCxnSpPr>
                <p:spPr bwMode="auto">
                  <a:xfrm>
                    <a:off x="3581400" y="3124212"/>
                    <a:ext cx="1447800" cy="1587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8" name="Connecteur droit avec flèche 2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562600" y="3124212"/>
                    <a:ext cx="762000" cy="3175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9" name="Connecteur droit avec flèche 2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629400" y="3121037"/>
                    <a:ext cx="1219200" cy="3175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30" name="Connecteur droit avec flèche 30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370028" y="2590834"/>
                    <a:ext cx="763556" cy="1587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sp>
                <p:nvSpPr>
                  <p:cNvPr id="31" name="Arc 35"/>
                  <p:cNvSpPr>
                    <a:spLocks noChangeArrowheads="1"/>
                  </p:cNvSpPr>
                  <p:nvPr/>
                </p:nvSpPr>
                <p:spPr bwMode="auto">
                  <a:xfrm>
                    <a:off x="4800600" y="2819424"/>
                    <a:ext cx="609600" cy="533379"/>
                  </a:xfrm>
                  <a:custGeom>
                    <a:avLst/>
                    <a:gdLst>
                      <a:gd name="T0" fmla="*/ 379818 w 609600"/>
                      <a:gd name="T1" fmla="*/ 8204 h 533379"/>
                      <a:gd name="T2" fmla="*/ 304800 w 609600"/>
                      <a:gd name="T3" fmla="*/ 266690 h 533379"/>
                      <a:gd name="T4" fmla="*/ 609600 w 609600"/>
                      <a:gd name="T5" fmla="*/ 266690 h 533379"/>
                      <a:gd name="T6" fmla="*/ 2 60000 65536"/>
                      <a:gd name="T7" fmla="*/ 2 60000 65536"/>
                      <a:gd name="T8" fmla="*/ 1 60000 65536"/>
                      <a:gd name="T9" fmla="*/ 379818 w 609600"/>
                      <a:gd name="T10" fmla="*/ 8204 h 533379"/>
                      <a:gd name="T11" fmla="*/ 609600 w 609600"/>
                      <a:gd name="T12" fmla="*/ 266690 h 53337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609600" h="533379" stroke="0">
                        <a:moveTo>
                          <a:pt x="379818" y="8204"/>
                        </a:moveTo>
                        <a:lnTo>
                          <a:pt x="379818" y="8203"/>
                        </a:lnTo>
                        <a:cubicBezTo>
                          <a:pt x="514971" y="38232"/>
                          <a:pt x="609600" y="144682"/>
                          <a:pt x="609600" y="266690"/>
                        </a:cubicBezTo>
                        <a:lnTo>
                          <a:pt x="304800" y="266690"/>
                        </a:lnTo>
                        <a:close/>
                      </a:path>
                      <a:path w="609600" h="533379" fill="none">
                        <a:moveTo>
                          <a:pt x="379818" y="8204"/>
                        </a:moveTo>
                        <a:lnTo>
                          <a:pt x="379818" y="8203"/>
                        </a:lnTo>
                        <a:cubicBezTo>
                          <a:pt x="514971" y="38232"/>
                          <a:pt x="609600" y="144682"/>
                          <a:pt x="609600" y="266690"/>
                        </a:cubicBezTo>
                      </a:path>
                    </a:pathLst>
                  </a:cu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fr-FR">
                      <a:latin typeface="Calibri" charset="0"/>
                      <a:ea typeface="+mn-ea"/>
                    </a:endParaRPr>
                  </a:p>
                </p:txBody>
              </p:sp>
              <p:cxnSp>
                <p:nvCxnSpPr>
                  <p:cNvPr id="32" name="Connecteur droit avec flèche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5335590" y="3124212"/>
                    <a:ext cx="150807" cy="1588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</p:grpSp>
          </p:grpSp>
          <p:pic>
            <p:nvPicPr>
              <p:cNvPr id="15" name="Image 40" descr="latex-image-1.pdf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505200" y="3254477"/>
                <a:ext cx="533400" cy="326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Image 41" descr="latex-image-1.pdf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876800" y="2971800"/>
                <a:ext cx="533400" cy="3494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Image 42" descr="latex-image-1.pdf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924800" y="3030361"/>
                <a:ext cx="381000" cy="2645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Image 43" descr="latex-image-1.pdf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172200" y="3124200"/>
                <a:ext cx="152400" cy="1467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Image 44" descr="latex-image-1.pdf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04800" y="3008897"/>
                <a:ext cx="1828800" cy="3128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3144838" y="2694029"/>
              <a:ext cx="1579562" cy="353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700">
                  <a:solidFill>
                    <a:srgbClr val="7F7F7F"/>
                  </a:solidFill>
                  <a:latin typeface="Calibri" charset="0"/>
                </a:rPr>
                <a:t>s</a:t>
              </a:r>
              <a:r>
                <a:rPr lang="en-US" sz="1700">
                  <a:solidFill>
                    <a:srgbClr val="7F7F7F"/>
                  </a:solidFill>
                  <a:latin typeface="Calibri" charset="0"/>
                </a:rPr>
                <a:t>ampling kernel</a:t>
              </a: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6705600" y="2008257"/>
              <a:ext cx="1255713" cy="353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700">
                  <a:solidFill>
                    <a:srgbClr val="7F7F7F"/>
                  </a:solidFill>
                  <a:latin typeface="Calibri" charset="0"/>
                </a:rPr>
                <a:t>d</a:t>
              </a:r>
              <a:r>
                <a:rPr lang="fr-CH" sz="1700">
                  <a:solidFill>
                    <a:srgbClr val="7F7F7F"/>
                  </a:solidFill>
                  <a:latin typeface="Calibri" charset="0"/>
                </a:rPr>
                <a:t>igital noice</a:t>
              </a:r>
              <a:endParaRPr lang="en-US" sz="1700">
                <a:solidFill>
                  <a:srgbClr val="7F7F7F"/>
                </a:solidFill>
                <a:latin typeface="Calibri" charset="0"/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1905000" y="2008257"/>
              <a:ext cx="1304925" cy="353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700">
                  <a:solidFill>
                    <a:srgbClr val="7F7F7F"/>
                  </a:solidFill>
                  <a:latin typeface="Calibri" charset="0"/>
                </a:rPr>
                <a:t>a</a:t>
              </a:r>
              <a:r>
                <a:rPr lang="fr-CH" sz="1700">
                  <a:solidFill>
                    <a:srgbClr val="7F7F7F"/>
                  </a:solidFill>
                  <a:latin typeface="Calibri" charset="0"/>
                </a:rPr>
                <a:t>nalog noice</a:t>
              </a:r>
              <a:endParaRPr lang="en-US" sz="1700">
                <a:solidFill>
                  <a:srgbClr val="7F7F7F"/>
                </a:solidFill>
                <a:latin typeface="Calibri" charset="0"/>
              </a:endParaRPr>
            </a:p>
          </p:txBody>
        </p:sp>
        <p:cxnSp>
          <p:nvCxnSpPr>
            <p:cNvPr id="13" name="Connecteur droit avec flèche 51"/>
            <p:cNvCxnSpPr>
              <a:cxnSpLocks noChangeShapeType="1"/>
            </p:cNvCxnSpPr>
            <p:nvPr/>
          </p:nvCxnSpPr>
          <p:spPr bwMode="auto">
            <a:xfrm rot="5400000">
              <a:off x="6935009" y="2894840"/>
              <a:ext cx="761969" cy="158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47</a:t>
            </a:fld>
            <a:endParaRPr lang="en-US" dirty="0"/>
          </a:p>
        </p:txBody>
      </p:sp>
      <p:grpSp>
        <p:nvGrpSpPr>
          <p:cNvPr id="3" name="Grouper 55"/>
          <p:cNvGrpSpPr>
            <a:grpSpLocks/>
          </p:cNvGrpSpPr>
          <p:nvPr/>
        </p:nvGrpSpPr>
        <p:grpSpPr bwMode="auto">
          <a:xfrm>
            <a:off x="914400" y="4572000"/>
            <a:ext cx="7391400" cy="1905000"/>
            <a:chOff x="914400" y="4038600"/>
            <a:chExt cx="7391400" cy="1905000"/>
          </a:xfrm>
        </p:grpSpPr>
        <p:grpSp>
          <p:nvGrpSpPr>
            <p:cNvPr id="4" name="Grouper 41"/>
            <p:cNvGrpSpPr>
              <a:grpSpLocks/>
            </p:cNvGrpSpPr>
            <p:nvPr/>
          </p:nvGrpSpPr>
          <p:grpSpPr bwMode="auto">
            <a:xfrm>
              <a:off x="914400" y="4038600"/>
              <a:ext cx="7086600" cy="1828800"/>
              <a:chOff x="990600" y="4343400"/>
              <a:chExt cx="7086600" cy="1828800"/>
            </a:xfrm>
          </p:grpSpPr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1752600" y="4953000"/>
                <a:ext cx="685800" cy="4572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fr-FR">
                  <a:solidFill>
                    <a:srgbClr val="FFFFFF"/>
                  </a:solidFill>
                  <a:latin typeface="Calibri" charset="0"/>
                  <a:ea typeface="+mn-ea"/>
                </a:endParaRPr>
              </a:p>
            </p:txBody>
          </p:sp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2590800" y="4343400"/>
                <a:ext cx="914400" cy="4572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fr-FR">
                  <a:solidFill>
                    <a:srgbClr val="FFFFFF"/>
                  </a:solidFill>
                  <a:latin typeface="Calibri" charset="0"/>
                  <a:ea typeface="+mn-ea"/>
                </a:endParaRPr>
              </a:p>
            </p:txBody>
          </p:sp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5257800" y="4953000"/>
                <a:ext cx="1447800" cy="4572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fr-FR">
                  <a:solidFill>
                    <a:srgbClr val="FFFFFF"/>
                  </a:solidFill>
                  <a:latin typeface="Calibri" charset="0"/>
                  <a:ea typeface="+mn-ea"/>
                </a:endParaRPr>
              </a:p>
            </p:txBody>
          </p:sp>
          <p:sp>
            <p:nvSpPr>
              <p:cNvPr id="21" name="Rectangle 20"/>
              <p:cNvSpPr>
                <a:spLocks noChangeArrowheads="1"/>
              </p:cNvSpPr>
              <p:nvPr/>
            </p:nvSpPr>
            <p:spPr bwMode="auto">
              <a:xfrm rot="5400000">
                <a:off x="6705600" y="5257800"/>
                <a:ext cx="1371600" cy="4572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fr-FR">
                  <a:solidFill>
                    <a:srgbClr val="FFFFFF"/>
                  </a:solidFill>
                  <a:latin typeface="Calibri" charset="0"/>
                  <a:ea typeface="+mn-ea"/>
                </a:endParaRPr>
              </a:p>
            </p:txBody>
          </p:sp>
          <p:sp>
            <p:nvSpPr>
              <p:cNvPr id="22" name="Losange 10"/>
              <p:cNvSpPr>
                <a:spLocks noChangeArrowheads="1"/>
              </p:cNvSpPr>
              <p:nvPr/>
            </p:nvSpPr>
            <p:spPr bwMode="auto">
              <a:xfrm>
                <a:off x="3505200" y="4953000"/>
                <a:ext cx="990600" cy="457200"/>
              </a:xfrm>
              <a:prstGeom prst="diamond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fr-FR">
                  <a:solidFill>
                    <a:srgbClr val="FFFFFF"/>
                  </a:solidFill>
                  <a:latin typeface="Calibri" charset="0"/>
                  <a:ea typeface="+mn-ea"/>
                </a:endParaRPr>
              </a:p>
            </p:txBody>
          </p:sp>
          <p:cxnSp>
            <p:nvCxnSpPr>
              <p:cNvPr id="23" name="Connecteur droit avec flèche 12"/>
              <p:cNvCxnSpPr>
                <a:cxnSpLocks noChangeShapeType="1"/>
                <a:stCxn id="18" idx="3"/>
                <a:endCxn id="22" idx="1"/>
              </p:cNvCxnSpPr>
              <p:nvPr/>
            </p:nvCxnSpPr>
            <p:spPr bwMode="auto">
              <a:xfrm>
                <a:off x="2438400" y="5181600"/>
                <a:ext cx="1066800" cy="1588"/>
              </a:xfrm>
              <a:prstGeom prst="straightConnector1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4" name="Connecteur droit avec flèche 19"/>
              <p:cNvCxnSpPr>
                <a:cxnSpLocks noChangeShapeType="1"/>
                <a:stCxn id="22" idx="3"/>
                <a:endCxn id="20" idx="1"/>
              </p:cNvCxnSpPr>
              <p:nvPr/>
            </p:nvCxnSpPr>
            <p:spPr bwMode="auto">
              <a:xfrm>
                <a:off x="4495800" y="5181600"/>
                <a:ext cx="762000" cy="1588"/>
              </a:xfrm>
              <a:prstGeom prst="straightConnector1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5" name="Connecteur droit avec flèche 21"/>
              <p:cNvCxnSpPr>
                <a:cxnSpLocks noChangeShapeType="1"/>
                <a:stCxn id="20" idx="3"/>
              </p:cNvCxnSpPr>
              <p:nvPr/>
            </p:nvCxnSpPr>
            <p:spPr bwMode="auto">
              <a:xfrm>
                <a:off x="6705600" y="5181600"/>
                <a:ext cx="457200" cy="1588"/>
              </a:xfrm>
              <a:prstGeom prst="straightConnector1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6" name="Connecteur droit avec flèche 23"/>
              <p:cNvCxnSpPr>
                <a:cxnSpLocks noChangeShapeType="1"/>
              </p:cNvCxnSpPr>
              <p:nvPr/>
            </p:nvCxnSpPr>
            <p:spPr bwMode="auto">
              <a:xfrm>
                <a:off x="990600" y="5181600"/>
                <a:ext cx="762000" cy="1588"/>
              </a:xfrm>
              <a:prstGeom prst="straightConnector1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7" name="Connecteur en angle 28"/>
              <p:cNvCxnSpPr>
                <a:cxnSpLocks noChangeShapeType="1"/>
              </p:cNvCxnSpPr>
              <p:nvPr/>
            </p:nvCxnSpPr>
            <p:spPr bwMode="auto">
              <a:xfrm>
                <a:off x="1219200" y="5181600"/>
                <a:ext cx="5943600" cy="609600"/>
              </a:xfrm>
              <a:prstGeom prst="bentConnector3">
                <a:avLst>
                  <a:gd name="adj1" fmla="val -426"/>
                </a:avLst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8" name="Connecteur droit avec flèche 35"/>
              <p:cNvCxnSpPr>
                <a:cxnSpLocks noChangeShapeType="1"/>
              </p:cNvCxnSpPr>
              <p:nvPr/>
            </p:nvCxnSpPr>
            <p:spPr bwMode="auto">
              <a:xfrm rot="5400000">
                <a:off x="2858294" y="4990306"/>
                <a:ext cx="381000" cy="1588"/>
              </a:xfrm>
              <a:prstGeom prst="straightConnector1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9" name="Forme 38"/>
              <p:cNvCxnSpPr>
                <a:cxnSpLocks noChangeShapeType="1"/>
                <a:stCxn id="22" idx="0"/>
                <a:endCxn id="19" idx="3"/>
              </p:cNvCxnSpPr>
              <p:nvPr/>
            </p:nvCxnSpPr>
            <p:spPr bwMode="auto">
              <a:xfrm rot="16200000" flipV="1">
                <a:off x="3562350" y="4514850"/>
                <a:ext cx="381000" cy="495300"/>
              </a:xfrm>
              <a:prstGeom prst="bentConnector2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30" name="Connecteur droit avec flèche 39"/>
              <p:cNvCxnSpPr>
                <a:cxnSpLocks noChangeShapeType="1"/>
              </p:cNvCxnSpPr>
              <p:nvPr/>
            </p:nvCxnSpPr>
            <p:spPr bwMode="auto">
              <a:xfrm>
                <a:off x="7620000" y="5180013"/>
                <a:ext cx="457200" cy="1587"/>
              </a:xfrm>
              <a:prstGeom prst="straightConnector1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31" name="Connecteur droit avec flèche 40"/>
              <p:cNvCxnSpPr>
                <a:cxnSpLocks noChangeShapeType="1"/>
              </p:cNvCxnSpPr>
              <p:nvPr/>
            </p:nvCxnSpPr>
            <p:spPr bwMode="auto">
              <a:xfrm>
                <a:off x="7620000" y="5789613"/>
                <a:ext cx="457200" cy="1587"/>
              </a:xfrm>
              <a:prstGeom prst="straightConnector1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</p:grpSp>
        <p:sp>
          <p:nvSpPr>
            <p:cNvPr id="5" name="ZoneTexte 42"/>
            <p:cNvSpPr txBox="1">
              <a:spLocks noChangeArrowheads="1"/>
            </p:cNvSpPr>
            <p:nvPr/>
          </p:nvSpPr>
          <p:spPr bwMode="auto">
            <a:xfrm>
              <a:off x="3429000" y="4581525"/>
              <a:ext cx="990600" cy="493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300" dirty="0" err="1">
                  <a:latin typeface="Calibri" charset="0"/>
                </a:rPr>
                <a:t>too</a:t>
              </a:r>
              <a:endParaRPr lang="fr-FR" sz="1300" dirty="0">
                <a:latin typeface="Calibri" charset="0"/>
              </a:endParaRPr>
            </a:p>
            <a:p>
              <a:pPr algn="ctr"/>
              <a:r>
                <a:rPr lang="fr-FR" sz="1300" dirty="0" err="1">
                  <a:latin typeface="Calibri" charset="0"/>
                </a:rPr>
                <a:t>noisy</a:t>
              </a:r>
              <a:r>
                <a:rPr lang="fr-FR" sz="1300" dirty="0">
                  <a:latin typeface="Calibri" charset="0"/>
                </a:rPr>
                <a:t>?</a:t>
              </a:r>
            </a:p>
          </p:txBody>
        </p:sp>
        <p:sp>
          <p:nvSpPr>
            <p:cNvPr id="6" name="ZoneTexte 43"/>
            <p:cNvSpPr txBox="1">
              <a:spLocks noChangeArrowheads="1"/>
            </p:cNvSpPr>
            <p:nvPr/>
          </p:nvSpPr>
          <p:spPr bwMode="auto">
            <a:xfrm>
              <a:off x="5181600" y="4613275"/>
              <a:ext cx="14478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300">
                  <a:latin typeface="Calibri" charset="0"/>
                </a:rPr>
                <a:t>Annihilating</a:t>
              </a:r>
            </a:p>
            <a:p>
              <a:pPr algn="ctr"/>
              <a:r>
                <a:rPr lang="fr-FR" sz="1300">
                  <a:latin typeface="Calibri" charset="0"/>
                </a:rPr>
                <a:t>Filter method</a:t>
              </a:r>
            </a:p>
          </p:txBody>
        </p:sp>
        <p:sp>
          <p:nvSpPr>
            <p:cNvPr id="8" name="ZoneTexte 44"/>
            <p:cNvSpPr txBox="1">
              <a:spLocks noChangeArrowheads="1"/>
            </p:cNvSpPr>
            <p:nvPr/>
          </p:nvSpPr>
          <p:spPr bwMode="auto">
            <a:xfrm>
              <a:off x="2438400" y="4127500"/>
              <a:ext cx="990600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300">
                  <a:latin typeface="Calibri" charset="0"/>
                </a:rPr>
                <a:t>Cadzow</a:t>
              </a:r>
            </a:p>
          </p:txBody>
        </p:sp>
        <p:sp>
          <p:nvSpPr>
            <p:cNvPr id="9" name="ZoneTexte 45"/>
            <p:cNvSpPr txBox="1">
              <a:spLocks noChangeArrowheads="1"/>
            </p:cNvSpPr>
            <p:nvPr/>
          </p:nvSpPr>
          <p:spPr bwMode="auto">
            <a:xfrm>
              <a:off x="1524000" y="4737100"/>
              <a:ext cx="990600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CH" sz="1300">
                  <a:latin typeface="Calibri" charset="0"/>
                </a:rPr>
                <a:t>FTT</a:t>
              </a:r>
              <a:endParaRPr lang="fr-FR" sz="1300">
                <a:latin typeface="Calibri" charset="0"/>
              </a:endParaRPr>
            </a:p>
          </p:txBody>
        </p:sp>
        <p:sp>
          <p:nvSpPr>
            <p:cNvPr id="10" name="ZoneTexte 47"/>
            <p:cNvSpPr txBox="1">
              <a:spLocks noChangeArrowheads="1"/>
            </p:cNvSpPr>
            <p:nvPr/>
          </p:nvSpPr>
          <p:spPr bwMode="auto">
            <a:xfrm rot="-5400000">
              <a:off x="6584950" y="5073650"/>
              <a:ext cx="1447800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300">
                  <a:latin typeface="Calibri" charset="0"/>
                </a:rPr>
                <a:t>Linear system</a:t>
              </a:r>
            </a:p>
          </p:txBody>
        </p:sp>
        <p:sp>
          <p:nvSpPr>
            <p:cNvPr id="11" name="ZoneTexte 48"/>
            <p:cNvSpPr txBox="1">
              <a:spLocks noChangeArrowheads="1"/>
            </p:cNvSpPr>
            <p:nvPr/>
          </p:nvSpPr>
          <p:spPr bwMode="auto">
            <a:xfrm>
              <a:off x="3810000" y="4279900"/>
              <a:ext cx="685800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CH" sz="1300">
                  <a:latin typeface="Calibri" charset="0"/>
                </a:rPr>
                <a:t>yes</a:t>
              </a:r>
              <a:endParaRPr lang="fr-FR" sz="1300">
                <a:latin typeface="Calibri" charset="0"/>
              </a:endParaRPr>
            </a:p>
          </p:txBody>
        </p:sp>
        <p:sp>
          <p:nvSpPr>
            <p:cNvPr id="12" name="ZoneTexte 49"/>
            <p:cNvSpPr txBox="1">
              <a:spLocks noChangeArrowheads="1"/>
            </p:cNvSpPr>
            <p:nvPr/>
          </p:nvSpPr>
          <p:spPr bwMode="auto">
            <a:xfrm>
              <a:off x="4419600" y="4572000"/>
              <a:ext cx="685800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CH" sz="1300">
                  <a:latin typeface="Calibri" charset="0"/>
                </a:rPr>
                <a:t>no</a:t>
              </a:r>
              <a:endParaRPr lang="fr-FR" sz="1300">
                <a:latin typeface="Calibri" charset="0"/>
              </a:endParaRPr>
            </a:p>
          </p:txBody>
        </p:sp>
        <p:pic>
          <p:nvPicPr>
            <p:cNvPr id="13" name="Image 50" descr="latex-image-1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43000" y="4648200"/>
              <a:ext cx="249836" cy="173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Image 51" descr="latex-image-1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14708" y="4584801"/>
              <a:ext cx="228492" cy="215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Image 52" descr="latex-image-1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34288" y="4586901"/>
              <a:ext cx="199912" cy="213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Image 53" descr="latex-image-1.pd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029688" y="4724400"/>
              <a:ext cx="199912" cy="213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Image 54" descr="latex-image-1.pd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073993" y="5414501"/>
              <a:ext cx="231807" cy="148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The</a:t>
            </a:r>
            <a:r>
              <a:rPr lang="en-US" sz="3200" dirty="0" smtClean="0"/>
              <a:t> real, noisy </a:t>
            </a:r>
            <a:r>
              <a:rPr lang="en-US" sz="3200" dirty="0"/>
              <a:t>case…</a:t>
            </a:r>
          </a:p>
        </p:txBody>
      </p:sp>
      <p:sp>
        <p:nvSpPr>
          <p:cNvPr id="3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143000"/>
            <a:ext cx="8229600" cy="482917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/>
              <a:t>Total Least Squares:</a:t>
            </a:r>
            <a:endParaRPr lang="en-US" sz="2000" dirty="0" smtClean="0"/>
          </a:p>
          <a:p>
            <a:pPr>
              <a:lnSpc>
                <a:spcPct val="70000"/>
              </a:lnSpc>
              <a:buNone/>
              <a:defRPr/>
            </a:pPr>
            <a:r>
              <a:rPr lang="en-US" sz="2000" dirty="0" smtClean="0">
                <a:solidFill>
                  <a:srgbClr val="969696"/>
                </a:solidFill>
                <a:sym typeface="Wingdings 3" charset="2"/>
              </a:rPr>
              <a:t>Annihilation equation:</a:t>
            </a:r>
            <a:r>
              <a:rPr lang="en-US" sz="2000" dirty="0" smtClean="0"/>
              <a:t>                       </a:t>
            </a:r>
            <a:r>
              <a:rPr lang="en-US" sz="2000" dirty="0" smtClean="0">
                <a:solidFill>
                  <a:srgbClr val="969696"/>
                </a:solidFill>
                <a:sym typeface="Wingdings 3" charset="2"/>
              </a:rPr>
              <a:t>can only be approximately satisfied.</a:t>
            </a:r>
          </a:p>
          <a:p>
            <a:pPr>
              <a:lnSpc>
                <a:spcPct val="70000"/>
              </a:lnSpc>
              <a:buNone/>
              <a:defRPr/>
            </a:pPr>
            <a:r>
              <a:rPr lang="en-US" sz="2000" dirty="0" smtClean="0">
                <a:solidFill>
                  <a:srgbClr val="969696"/>
                </a:solidFill>
                <a:sym typeface="Wingdings 3" charset="2"/>
              </a:rPr>
              <a:t>Instead: </a:t>
            </a:r>
          </a:p>
          <a:p>
            <a:pPr>
              <a:lnSpc>
                <a:spcPct val="70000"/>
              </a:lnSpc>
              <a:buNone/>
              <a:defRPr/>
            </a:pPr>
            <a:endParaRPr lang="en-US" sz="2000" dirty="0" smtClean="0">
              <a:solidFill>
                <a:srgbClr val="969696"/>
              </a:solidFill>
              <a:sym typeface="Wingdings 3" charset="2"/>
            </a:endParaRPr>
          </a:p>
          <a:p>
            <a:pPr>
              <a:lnSpc>
                <a:spcPct val="70000"/>
              </a:lnSpc>
              <a:buNone/>
              <a:defRPr/>
            </a:pPr>
            <a:r>
              <a:rPr lang="en-US" sz="2000" dirty="0" smtClean="0">
                <a:solidFill>
                  <a:srgbClr val="969696"/>
                </a:solidFill>
                <a:sym typeface="Wingdings 3" charset="2"/>
              </a:rPr>
              <a:t>using SVD of a rectangular system</a:t>
            </a:r>
          </a:p>
          <a:p>
            <a:pPr>
              <a:lnSpc>
                <a:spcPct val="70000"/>
              </a:lnSpc>
              <a:buNone/>
              <a:defRPr/>
            </a:pPr>
            <a:endParaRPr lang="en-US" sz="2000" dirty="0" smtClean="0">
              <a:solidFill>
                <a:srgbClr val="969696"/>
              </a:solidFill>
              <a:sym typeface="Wingdings 3" charset="2"/>
            </a:endParaRPr>
          </a:p>
          <a:p>
            <a:pPr>
              <a:lnSpc>
                <a:spcPct val="80000"/>
              </a:lnSpc>
              <a:buNone/>
            </a:pPr>
            <a:r>
              <a:rPr lang="en-US" sz="2000" b="1" dirty="0" err="1" smtClean="0"/>
              <a:t>Cadzow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denoising</a:t>
            </a:r>
            <a:r>
              <a:rPr lang="en-US" sz="2000" b="1" dirty="0" smtClean="0"/>
              <a:t>:</a:t>
            </a:r>
            <a:endParaRPr lang="en-US" sz="2000" dirty="0" smtClean="0"/>
          </a:p>
          <a:p>
            <a:pPr>
              <a:lnSpc>
                <a:spcPct val="70000"/>
              </a:lnSpc>
              <a:buNone/>
              <a:defRPr/>
            </a:pPr>
            <a:r>
              <a:rPr lang="en-US" sz="2000" dirty="0" smtClean="0">
                <a:solidFill>
                  <a:srgbClr val="969696"/>
                </a:solidFill>
                <a:sym typeface="Wingdings 3" charset="2"/>
              </a:rPr>
              <a:t>When very noisy: TLS can fail…</a:t>
            </a:r>
          </a:p>
          <a:p>
            <a:pPr>
              <a:lnSpc>
                <a:spcPct val="70000"/>
              </a:lnSpc>
              <a:buNone/>
              <a:defRPr/>
            </a:pPr>
            <a:r>
              <a:rPr lang="en-US" sz="2000" dirty="0" smtClean="0">
                <a:solidFill>
                  <a:srgbClr val="969696"/>
                </a:solidFill>
                <a:sym typeface="Wingdings 3" charset="2"/>
              </a:rPr>
              <a:t>Use longer filter L &gt; K, but use fact that noiseless matrix A is </a:t>
            </a:r>
            <a:r>
              <a:rPr lang="en-US" sz="2000" dirty="0" err="1" smtClean="0">
                <a:solidFill>
                  <a:srgbClr val="969696"/>
                </a:solidFill>
                <a:sym typeface="Wingdings 3" charset="2"/>
              </a:rPr>
              <a:t>Toeplitz</a:t>
            </a:r>
            <a:r>
              <a:rPr lang="en-US" sz="2000" dirty="0" smtClean="0">
                <a:solidFill>
                  <a:srgbClr val="969696"/>
                </a:solidFill>
                <a:sym typeface="Wingdings 3" charset="2"/>
              </a:rPr>
              <a:t> of rank K</a:t>
            </a:r>
          </a:p>
          <a:p>
            <a:pPr>
              <a:lnSpc>
                <a:spcPct val="70000"/>
              </a:lnSpc>
              <a:buNone/>
              <a:defRPr/>
            </a:pPr>
            <a:r>
              <a:rPr lang="en-US" sz="2000" dirty="0" smtClean="0">
                <a:solidFill>
                  <a:srgbClr val="969696"/>
                </a:solidFill>
                <a:sym typeface="Wingdings 3" charset="2"/>
              </a:rPr>
              <a:t>Iterate between  the two conditions</a:t>
            </a:r>
          </a:p>
          <a:p>
            <a:pPr>
              <a:lnSpc>
                <a:spcPct val="70000"/>
              </a:lnSpc>
              <a:buNone/>
              <a:defRPr/>
            </a:pPr>
            <a:endParaRPr lang="en-US" sz="2000" dirty="0" smtClean="0">
              <a:solidFill>
                <a:srgbClr val="969696"/>
              </a:solidFill>
              <a:sym typeface="Wingdings 3" charset="2"/>
            </a:endParaRPr>
          </a:p>
          <a:p>
            <a:pPr>
              <a:lnSpc>
                <a:spcPct val="80000"/>
              </a:lnSpc>
              <a:buNone/>
            </a:pPr>
            <a:r>
              <a:rPr lang="en-US" sz="2000" b="1" dirty="0" smtClean="0"/>
              <a:t>Algorithm:</a:t>
            </a:r>
            <a:endParaRPr lang="en-US" sz="2000" dirty="0" smtClean="0"/>
          </a:p>
        </p:txBody>
      </p:sp>
      <p:pic>
        <p:nvPicPr>
          <p:cNvPr id="34" name="Image 11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43200" y="1447800"/>
            <a:ext cx="9302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Image 12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52600" y="1828800"/>
            <a:ext cx="6045975" cy="3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629400" y="6324600"/>
            <a:ext cx="2133600" cy="365125"/>
          </a:xfrm>
        </p:spPr>
        <p:txBody>
          <a:bodyPr/>
          <a:lstStyle/>
          <a:p>
            <a:fld id="{D0C951EB-12C5-42C2-90A3-27CB6AFC8BA3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1534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/>
              <a:t>Example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571625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700" dirty="0" smtClean="0">
                <a:solidFill>
                  <a:srgbClr val="969696"/>
                </a:solidFill>
                <a:cs typeface="+mn-cs"/>
                <a:sym typeface="Wingdings 3" charset="2"/>
              </a:rPr>
              <a:t>7 </a:t>
            </a:r>
            <a:r>
              <a:rPr lang="en-US" sz="1700" dirty="0" err="1" smtClean="0">
                <a:solidFill>
                  <a:srgbClr val="969696"/>
                </a:solidFill>
                <a:cs typeface="+mn-cs"/>
                <a:sym typeface="Wingdings 3" charset="2"/>
              </a:rPr>
              <a:t>Diracs</a:t>
            </a:r>
            <a:r>
              <a:rPr lang="en-US" sz="1700" dirty="0" smtClean="0">
                <a:solidFill>
                  <a:srgbClr val="969696"/>
                </a:solidFill>
                <a:cs typeface="+mn-cs"/>
                <a:sym typeface="Wingdings 3" charset="2"/>
              </a:rPr>
              <a:t> in 5dB SNR, 71 samples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900" b="1" dirty="0" smtClean="0">
              <a:sym typeface="Wingdings 3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900" b="1" dirty="0" smtClean="0">
                <a:sym typeface="Wingdings 3" charset="2"/>
              </a:rPr>
              <a:t>   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900" b="1" dirty="0" smtClean="0">
                <a:sym typeface="Wingdings 3" charset="2"/>
              </a:rPr>
              <a:t>	Original and noisy version                                 Original and retrieved </a:t>
            </a:r>
            <a:r>
              <a:rPr lang="en-US" sz="1900" b="1" dirty="0" err="1" smtClean="0">
                <a:sym typeface="Wingdings 3" charset="2"/>
              </a:rPr>
              <a:t>Diracs</a:t>
            </a:r>
            <a:endParaRPr lang="en-US" sz="1900" b="1" dirty="0" smtClean="0">
              <a:sym typeface="Wingdings 3" charset="2"/>
            </a:endParaRP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314325" y="2105025"/>
            <a:ext cx="8686800" cy="3324225"/>
            <a:chOff x="288" y="1152"/>
            <a:chExt cx="5472" cy="2094"/>
          </a:xfrm>
        </p:grpSpPr>
        <p:pic>
          <p:nvPicPr>
            <p:cNvPr id="8" name="Picture 7" descr="figure4(left)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8" y="1152"/>
              <a:ext cx="2720" cy="2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 descr="figure4(right)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40" y="1200"/>
              <a:ext cx="2720" cy="2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>
                <a:ea typeface="+mj-ea"/>
              </a:rPr>
              <a:t>The real world: -5dB Experiment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71500" y="15716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Find [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x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k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,t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k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] from noisy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samples [y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1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,y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2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, … y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290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]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9525" y="75723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8" descr="signal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1295400"/>
            <a:ext cx="52689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Picture 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4876800"/>
            <a:ext cx="51831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524000"/>
            <a:ext cx="8229600" cy="4525963"/>
          </a:xfrm>
        </p:spPr>
        <p:txBody>
          <a:bodyPr/>
          <a:lstStyle/>
          <a:p>
            <a:pPr marL="457200" indent="-457200" eaLnBrk="1" hangingPunct="1">
              <a:lnSpc>
                <a:spcPct val="70000"/>
              </a:lnSpc>
              <a:buNone/>
            </a:pPr>
            <a:r>
              <a:rPr lang="en-US" sz="2400" b="1" dirty="0" smtClean="0"/>
              <a:t>The world is analog</a:t>
            </a:r>
            <a:r>
              <a:rPr lang="en-US" sz="2400" dirty="0" smtClean="0"/>
              <a:t>, </a:t>
            </a:r>
            <a:r>
              <a:rPr lang="en-US" sz="2400" b="1" dirty="0" smtClean="0"/>
              <a:t>computation is digital, and</a:t>
            </a:r>
            <a:br>
              <a:rPr lang="en-US" sz="2400" b="1" dirty="0" smtClean="0"/>
            </a:br>
            <a:endParaRPr lang="en-US" sz="2400" b="1" dirty="0" smtClean="0"/>
          </a:p>
          <a:p>
            <a:pPr marL="457200" indent="-457200" eaLnBrk="1" hangingPunct="1">
              <a:lnSpc>
                <a:spcPct val="70000"/>
              </a:lnSpc>
            </a:pPr>
            <a:r>
              <a:rPr lang="en-US" sz="2400" b="1" dirty="0" smtClean="0"/>
              <a:t>You want an analysis</a:t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 smtClean="0"/>
          </a:p>
          <a:p>
            <a:pPr marL="457200" indent="-457200" eaLnBrk="1" hangingPunct="1">
              <a:lnSpc>
                <a:spcPct val="70000"/>
              </a:lnSpc>
              <a:buNone/>
            </a:pP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 smtClean="0"/>
          </a:p>
          <a:p>
            <a:pPr marL="457200" indent="-457200">
              <a:lnSpc>
                <a:spcPct val="70000"/>
              </a:lnSpc>
            </a:pPr>
            <a:r>
              <a:rPr lang="en-US" sz="2400" b="1" dirty="0" smtClean="0"/>
              <a:t>You want a synthesis</a:t>
            </a:r>
            <a:endParaRPr lang="en-US" sz="1900" b="1" dirty="0" smtClean="0"/>
          </a:p>
          <a:p>
            <a:pPr marL="457200" indent="-457200" eaLnBrk="1" hangingPunct="1">
              <a:lnSpc>
                <a:spcPct val="70000"/>
              </a:lnSpc>
            </a:pPr>
            <a:endParaRPr lang="en-US" sz="1900" b="1" dirty="0" smtClean="0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990600" y="2743200"/>
            <a:ext cx="7226778" cy="1219200"/>
            <a:chOff x="914400" y="4114800"/>
            <a:chExt cx="7227525" cy="1219200"/>
          </a:xfrm>
        </p:grpSpPr>
        <p:sp>
          <p:nvSpPr>
            <p:cNvPr id="5" name="Rectangle 4"/>
            <p:cNvSpPr/>
            <p:nvPr/>
          </p:nvSpPr>
          <p:spPr>
            <a:xfrm>
              <a:off x="3124428" y="4114800"/>
              <a:ext cx="2591068" cy="1219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smtClean="0"/>
                <a:t>Processing</a:t>
              </a:r>
            </a:p>
            <a:p>
              <a:pPr algn="ctr">
                <a:defRPr/>
              </a:pPr>
              <a:r>
                <a:rPr lang="en-US" dirty="0" smtClean="0"/>
                <a:t>For analysis</a:t>
              </a:r>
              <a:endParaRPr lang="en-US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1981310" y="4648200"/>
              <a:ext cx="114311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715496" y="4648200"/>
              <a:ext cx="137174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11"/>
            <p:cNvSpPr txBox="1">
              <a:spLocks noChangeArrowheads="1"/>
            </p:cNvSpPr>
            <p:nvPr/>
          </p:nvSpPr>
          <p:spPr bwMode="auto">
            <a:xfrm>
              <a:off x="914400" y="4343400"/>
              <a:ext cx="99611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Analog</a:t>
              </a:r>
              <a:br>
                <a:rPr lang="en-US" dirty="0"/>
              </a:br>
              <a:r>
                <a:rPr lang="en-US" dirty="0"/>
                <a:t>World</a:t>
              </a:r>
            </a:p>
          </p:txBody>
        </p:sp>
        <p:sp>
          <p:nvSpPr>
            <p:cNvPr id="10" name="TextBox 12"/>
            <p:cNvSpPr txBox="1">
              <a:spLocks noChangeArrowheads="1"/>
            </p:cNvSpPr>
            <p:nvPr/>
          </p:nvSpPr>
          <p:spPr bwMode="auto">
            <a:xfrm>
              <a:off x="7163446" y="4419600"/>
              <a:ext cx="9784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/>
                <a:t>Decision</a:t>
              </a:r>
              <a:endParaRPr lang="en-US" dirty="0"/>
            </a:p>
          </p:txBody>
        </p:sp>
      </p:grp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dirty="0" smtClean="0"/>
              <a:t>The situation (</a:t>
            </a:r>
            <a:r>
              <a:rPr lang="en-US" sz="3500" dirty="0" err="1" smtClean="0"/>
              <a:t>bis</a:t>
            </a:r>
            <a:r>
              <a:rPr lang="en-US" sz="3500" dirty="0" smtClean="0"/>
              <a:t>)</a:t>
            </a:r>
          </a:p>
        </p:txBody>
      </p: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990600" y="5181600"/>
            <a:ext cx="7226778" cy="1219200"/>
            <a:chOff x="914400" y="4114800"/>
            <a:chExt cx="7227525" cy="1219200"/>
          </a:xfrm>
        </p:grpSpPr>
        <p:sp>
          <p:nvSpPr>
            <p:cNvPr id="13" name="Rectangle 12"/>
            <p:cNvSpPr/>
            <p:nvPr/>
          </p:nvSpPr>
          <p:spPr>
            <a:xfrm>
              <a:off x="3124428" y="4114800"/>
              <a:ext cx="2591068" cy="1219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smtClean="0"/>
                <a:t>Processing</a:t>
              </a:r>
            </a:p>
            <a:p>
              <a:pPr algn="ctr">
                <a:defRPr/>
              </a:pPr>
              <a:r>
                <a:rPr lang="en-US" dirty="0" smtClean="0"/>
                <a:t>For synthesis</a:t>
              </a:r>
              <a:endParaRPr lang="en-US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981310" y="4648200"/>
              <a:ext cx="114311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5715496" y="4648200"/>
              <a:ext cx="137174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1"/>
            <p:cNvSpPr txBox="1">
              <a:spLocks noChangeArrowheads="1"/>
            </p:cNvSpPr>
            <p:nvPr/>
          </p:nvSpPr>
          <p:spPr bwMode="auto">
            <a:xfrm>
              <a:off x="914400" y="4343400"/>
              <a:ext cx="77941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/>
                <a:t>Digital</a:t>
              </a:r>
              <a:br>
                <a:rPr lang="en-US" dirty="0" smtClean="0"/>
              </a:br>
              <a:r>
                <a:rPr lang="en-US" dirty="0"/>
                <a:t>World</a:t>
              </a:r>
            </a:p>
          </p:txBody>
        </p:sp>
        <p:sp>
          <p:nvSpPr>
            <p:cNvPr id="17" name="TextBox 12"/>
            <p:cNvSpPr txBox="1">
              <a:spLocks noChangeArrowheads="1"/>
            </p:cNvSpPr>
            <p:nvPr/>
          </p:nvSpPr>
          <p:spPr bwMode="auto">
            <a:xfrm>
              <a:off x="7163446" y="4419600"/>
              <a:ext cx="97847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/>
                <a:t>Analog </a:t>
              </a:r>
              <a:br>
                <a:rPr lang="en-US" dirty="0" smtClean="0"/>
              </a:br>
              <a:r>
                <a:rPr lang="en-US" dirty="0" smtClean="0"/>
                <a:t>output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715962"/>
          </a:xfrm>
        </p:spPr>
        <p:txBody>
          <a:bodyPr/>
          <a:lstStyle/>
          <a:p>
            <a:pPr eaLnBrk="1" hangingPunct="1"/>
            <a:r>
              <a:rPr lang="en-US" sz="3200" dirty="0" smtClean="0"/>
              <a:t>Compressed sensing</a:t>
            </a:r>
            <a:endParaRPr lang="en-US" sz="3200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143000"/>
            <a:ext cx="8305800" cy="5334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000" b="1" dirty="0"/>
              <a:t>Consider a discrete-time, finite dimensional set </a:t>
            </a:r>
            <a:r>
              <a:rPr lang="en-US" sz="2000" b="1" dirty="0" smtClean="0"/>
              <a:t>up in R</a:t>
            </a:r>
            <a:r>
              <a:rPr lang="en-US" sz="2000" b="1" baseline="30000" dirty="0" smtClean="0"/>
              <a:t>N</a:t>
            </a:r>
            <a:r>
              <a:rPr lang="en-US" sz="2000" b="1" dirty="0" smtClean="0"/>
              <a:t>:</a:t>
            </a:r>
          </a:p>
          <a:p>
            <a:pPr eaLnBrk="1" hangingPunct="1">
              <a:buFontTx/>
              <a:buNone/>
            </a:pPr>
            <a:r>
              <a:rPr lang="en-US" sz="2000" b="1" dirty="0"/>
              <a:t>Model:</a:t>
            </a:r>
            <a:endParaRPr lang="en-US" sz="2000" dirty="0"/>
          </a:p>
          <a:p>
            <a:pPr marL="533400" lvl="1" indent="-355600" eaLnBrk="1" hangingPunct="1"/>
            <a:r>
              <a:rPr lang="en-US" sz="2000" dirty="0"/>
              <a:t>World is discrete, finite dimensional of size N</a:t>
            </a:r>
          </a:p>
          <a:p>
            <a:pPr marL="533400" lvl="1" indent="-355600" eaLnBrk="1" hangingPunct="1"/>
            <a:r>
              <a:rPr lang="en-US" sz="2000" dirty="0" err="1"/>
              <a:t>x</a:t>
            </a:r>
            <a:r>
              <a:rPr lang="en-US" sz="2000" dirty="0"/>
              <a:t> </a:t>
            </a:r>
            <a:r>
              <a:rPr lang="en-US" sz="2000" dirty="0" err="1">
                <a:latin typeface="Symbol" charset="2"/>
                <a:sym typeface="Symbol" charset="2"/>
              </a:rPr>
              <a:t></a:t>
            </a:r>
            <a:r>
              <a:rPr lang="en-US" sz="2000" dirty="0"/>
              <a:t> R</a:t>
            </a:r>
            <a:r>
              <a:rPr lang="en-US" sz="2000" baseline="30000" dirty="0"/>
              <a:t>N</a:t>
            </a:r>
            <a:r>
              <a:rPr lang="en-US" sz="2000" dirty="0"/>
              <a:t>, but |x|</a:t>
            </a:r>
            <a:r>
              <a:rPr lang="en-US" sz="2000" baseline="-25000" dirty="0"/>
              <a:t>0</a:t>
            </a:r>
            <a:r>
              <a:rPr lang="en-US" sz="2000" dirty="0"/>
              <a:t> = K &lt;&lt; N</a:t>
            </a:r>
            <a:r>
              <a:rPr lang="en-US" sz="2000" dirty="0" smtClean="0"/>
              <a:t> , that is vector is K-sparse</a:t>
            </a:r>
          </a:p>
          <a:p>
            <a:pPr marL="533400" lvl="1" indent="-355600" eaLnBrk="1" hangingPunct="1"/>
            <a:r>
              <a:rPr lang="en-US" sz="2000" dirty="0" smtClean="0"/>
              <a:t>Alternatively, K </a:t>
            </a:r>
            <a:r>
              <a:rPr lang="en-US" sz="2000" dirty="0"/>
              <a:t>sparse </a:t>
            </a:r>
            <a:r>
              <a:rPr lang="en-US" sz="2000" dirty="0" smtClean="0"/>
              <a:t>in </a:t>
            </a:r>
            <a:r>
              <a:rPr lang="en-US" sz="2000" dirty="0"/>
              <a:t>a basis </a:t>
            </a:r>
            <a:r>
              <a:rPr lang="en-US" sz="2000" dirty="0" err="1">
                <a:latin typeface="Symbol" charset="2"/>
                <a:sym typeface="Symbol" charset="2"/>
              </a:rPr>
              <a:t></a:t>
            </a:r>
            <a:endParaRPr lang="en-US" sz="2000" dirty="0"/>
          </a:p>
          <a:p>
            <a:pPr eaLnBrk="1" hangingPunct="1">
              <a:buFontTx/>
              <a:buNone/>
            </a:pPr>
            <a:r>
              <a:rPr lang="en-US" sz="2000" b="1" dirty="0"/>
              <a:t>Method:</a:t>
            </a:r>
            <a:endParaRPr lang="en-US" sz="2000" dirty="0"/>
          </a:p>
          <a:p>
            <a:pPr marL="533400" lvl="1" indent="-355600" eaLnBrk="1" hangingPunct="1"/>
            <a:r>
              <a:rPr lang="en-US" sz="2000" dirty="0"/>
              <a:t>Take M </a:t>
            </a:r>
            <a:r>
              <a:rPr lang="en-US" sz="2000" dirty="0" smtClean="0"/>
              <a:t>measurements, </a:t>
            </a:r>
            <a:r>
              <a:rPr lang="en-US" sz="2000" dirty="0"/>
              <a:t>where K &lt; M &lt;&lt; N</a:t>
            </a:r>
          </a:p>
          <a:p>
            <a:pPr marL="533400" lvl="1" indent="-355600" eaLnBrk="1" hangingPunct="1"/>
            <a:r>
              <a:rPr lang="en-US" sz="2000" dirty="0"/>
              <a:t>Measurement matrix F: a fat matrix of size M </a:t>
            </a:r>
            <a:r>
              <a:rPr lang="en-US" sz="2000" dirty="0" err="1"/>
              <a:t>x</a:t>
            </a:r>
            <a:r>
              <a:rPr lang="en-US" sz="2000" dirty="0"/>
              <a:t> N</a:t>
            </a:r>
          </a:p>
          <a:p>
            <a:pPr marL="533400" lvl="1" indent="-355600" eaLnBrk="1" hangingPunct="1"/>
            <a:endParaRPr lang="en-US" dirty="0"/>
          </a:p>
          <a:p>
            <a:pPr marL="533400" lvl="1" indent="-355600"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endParaRPr lang="en-US" dirty="0"/>
          </a:p>
        </p:txBody>
      </p: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152400" y="4267200"/>
            <a:ext cx="7185025" cy="1912938"/>
            <a:chOff x="777164" y="1754629"/>
            <a:chExt cx="7184978" cy="1912115"/>
          </a:xfrm>
        </p:grpSpPr>
        <p:sp>
          <p:nvSpPr>
            <p:cNvPr id="8" name="Rounded Rectangle 7"/>
            <p:cNvSpPr/>
            <p:nvPr/>
          </p:nvSpPr>
          <p:spPr>
            <a:xfrm>
              <a:off x="4643247" y="1971294"/>
              <a:ext cx="1800225" cy="1695450"/>
            </a:xfrm>
            <a:prstGeom prst="roundRect">
              <a:avLst/>
            </a:prstGeom>
            <a:solidFill>
              <a:schemeClr val="accent3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500" dirty="0" err="1">
                  <a:solidFill>
                    <a:srgbClr val="FFFFFF"/>
                  </a:solidFill>
                  <a:cs typeface="Arial" charset="0"/>
                </a:rPr>
                <a:t>Sparsity</a:t>
              </a:r>
              <a:endParaRPr lang="en-US" sz="1500" dirty="0">
                <a:solidFill>
                  <a:srgbClr val="FFFFFF"/>
                </a:solidFill>
                <a:cs typeface="Arial" charset="0"/>
              </a:endParaRPr>
            </a:p>
            <a:p>
              <a:pPr algn="ctr">
                <a:defRPr/>
              </a:pPr>
              <a:r>
                <a:rPr lang="en-US" sz="1500" dirty="0">
                  <a:solidFill>
                    <a:srgbClr val="FFFFFF"/>
                  </a:solidFill>
                  <a:cs typeface="Arial" charset="0"/>
                </a:rPr>
                <a:t>Basis 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614922" y="1961769"/>
              <a:ext cx="123825" cy="1695450"/>
            </a:xfrm>
            <a:prstGeom prst="roundRect">
              <a:avLst/>
            </a:prstGeom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00">
                <a:solidFill>
                  <a:srgbClr val="FFFFFF"/>
                </a:solidFill>
                <a:latin typeface="Book Antiqua" charset="0"/>
                <a:cs typeface="Arial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671572" y="1980819"/>
              <a:ext cx="1800225" cy="676275"/>
            </a:xfrm>
            <a:prstGeom prst="roundRect">
              <a:avLst/>
            </a:prstGeom>
            <a:solidFill>
              <a:schemeClr val="accent6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200">
                <a:solidFill>
                  <a:srgbClr val="FFFFFF"/>
                </a:solidFill>
                <a:latin typeface="Book Antiqua" charset="0"/>
                <a:cs typeface="Arial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138173" y="1980819"/>
              <a:ext cx="114300" cy="676275"/>
            </a:xfrm>
            <a:prstGeom prst="roundRect">
              <a:avLst/>
            </a:prstGeom>
            <a:solidFill>
              <a:schemeClr val="accent2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00">
                <a:solidFill>
                  <a:srgbClr val="FFFFFF"/>
                </a:solidFill>
                <a:latin typeface="Book Antiqua" charset="0"/>
                <a:cs typeface="Arial" charset="0"/>
              </a:endParaRPr>
            </a:p>
          </p:txBody>
        </p:sp>
        <p:sp>
          <p:nvSpPr>
            <p:cNvPr id="12" name="Equal 11"/>
            <p:cNvSpPr/>
            <p:nvPr/>
          </p:nvSpPr>
          <p:spPr>
            <a:xfrm>
              <a:off x="2328141" y="2095795"/>
              <a:ext cx="285748" cy="428441"/>
            </a:xfrm>
            <a:prstGeom prst="mathEqua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00">
                <a:solidFill>
                  <a:schemeClr val="tx1"/>
                </a:solidFill>
                <a:latin typeface="Book Antiqua" charset="0"/>
                <a:cs typeface="Arial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617970" y="2961513"/>
              <a:ext cx="115200" cy="120015"/>
            </a:xfrm>
            <a:prstGeom prst="roundRect">
              <a:avLst/>
            </a:prstGeom>
            <a:solidFill>
              <a:schemeClr val="accent2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00">
                <a:solidFill>
                  <a:srgbClr val="FFFFFF"/>
                </a:solidFill>
                <a:latin typeface="Book Antiqua" charset="0"/>
                <a:cs typeface="Arial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614922" y="1961769"/>
              <a:ext cx="115200" cy="120015"/>
            </a:xfrm>
            <a:prstGeom prst="roundRect">
              <a:avLst/>
            </a:prstGeom>
            <a:solidFill>
              <a:schemeClr val="accent2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00">
                <a:solidFill>
                  <a:srgbClr val="FFFFFF"/>
                </a:solidFill>
                <a:latin typeface="Book Antiqua" charset="0"/>
                <a:cs typeface="Arial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621018" y="2735961"/>
              <a:ext cx="115200" cy="120015"/>
            </a:xfrm>
            <a:prstGeom prst="roundRect">
              <a:avLst/>
            </a:prstGeom>
            <a:solidFill>
              <a:schemeClr val="accent2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00">
                <a:solidFill>
                  <a:srgbClr val="FFFFFF"/>
                </a:solidFill>
                <a:latin typeface="Book Antiqua" charset="0"/>
                <a:cs typeface="Arial" charset="0"/>
              </a:endParaRPr>
            </a:p>
          </p:txBody>
        </p:sp>
        <p:pic>
          <p:nvPicPr>
            <p:cNvPr id="16" name="Picture 23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473257" y="2342896"/>
              <a:ext cx="204093" cy="238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5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450937" y="3025648"/>
              <a:ext cx="192843" cy="224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26"/>
            <p:cNvSpPr txBox="1">
              <a:spLocks noChangeArrowheads="1"/>
            </p:cNvSpPr>
            <p:nvPr/>
          </p:nvSpPr>
          <p:spPr bwMode="auto">
            <a:xfrm>
              <a:off x="2667865" y="2103729"/>
              <a:ext cx="1843075" cy="323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chemeClr val="bg1"/>
                  </a:solidFill>
                  <a:latin typeface="Calibri" charset="0"/>
                </a:rPr>
                <a:t>Measurement Matrix</a:t>
              </a:r>
            </a:p>
          </p:txBody>
        </p:sp>
        <p:pic>
          <p:nvPicPr>
            <p:cNvPr id="19" name="Picture 31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777164" y="2114294"/>
              <a:ext cx="1293606" cy="389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34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821759" y="2074670"/>
              <a:ext cx="1140383" cy="426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37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971058" y="3013453"/>
              <a:ext cx="872261" cy="391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39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116371" y="1785109"/>
              <a:ext cx="151380" cy="151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ounded Rectangle 22"/>
            <p:cNvSpPr/>
            <p:nvPr/>
          </p:nvSpPr>
          <p:spPr>
            <a:xfrm>
              <a:off x="6614922" y="3369945"/>
              <a:ext cx="118800" cy="120015"/>
            </a:xfrm>
            <a:prstGeom prst="roundRect">
              <a:avLst/>
            </a:prstGeom>
            <a:solidFill>
              <a:schemeClr val="accent2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00">
                <a:solidFill>
                  <a:srgbClr val="FFFFFF"/>
                </a:solidFill>
                <a:latin typeface="Book Antiqua" charset="0"/>
                <a:cs typeface="Arial" charset="0"/>
              </a:endParaRPr>
            </a:p>
          </p:txBody>
        </p:sp>
        <p:pic>
          <p:nvPicPr>
            <p:cNvPr id="24" name="Picture 42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613158" y="1754629"/>
              <a:ext cx="131116" cy="16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" name="Image 23" descr="latex-image-1.pdf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524000" y="6019800"/>
            <a:ext cx="1641609" cy="39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Geometry of the problem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19200"/>
            <a:ext cx="8305800" cy="5638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  <a:spcAft>
                <a:spcPts val="600"/>
              </a:spcAft>
              <a:buFontTx/>
              <a:buNone/>
            </a:pPr>
            <a:r>
              <a:rPr lang="en-US" sz="2000" b="1" dirty="0" smtClean="0"/>
              <a:t>Vastly </a:t>
            </a:r>
            <a:r>
              <a:rPr lang="en-US" sz="2000" b="1" dirty="0"/>
              <a:t>under-determined system</a:t>
            </a:r>
            <a:r>
              <a:rPr lang="en-US" sz="2000" b="1" dirty="0" smtClean="0"/>
              <a:t>…</a:t>
            </a:r>
          </a:p>
          <a:p>
            <a:pPr eaLnBrk="1" hangingPunct="1">
              <a:lnSpc>
                <a:spcPct val="70000"/>
              </a:lnSpc>
              <a:spcAft>
                <a:spcPts val="600"/>
              </a:spcAft>
              <a:buFontTx/>
              <a:buNone/>
            </a:pPr>
            <a:r>
              <a:rPr lang="en-US" sz="2000" b="1" dirty="0" smtClean="0"/>
              <a:t>Infinite number of solutions…</a:t>
            </a:r>
          </a:p>
          <a:p>
            <a:pPr marL="533400" lvl="1" indent="-355600" eaLnBrk="1" hangingPunct="1">
              <a:lnSpc>
                <a:spcPct val="70000"/>
              </a:lnSpc>
              <a:spcAft>
                <a:spcPts val="600"/>
              </a:spcAft>
            </a:pPr>
            <a:r>
              <a:rPr lang="en-US" sz="2000" dirty="0"/>
              <a:t>F is a frame matrix, of size M by N, M &lt;&lt; N</a:t>
            </a:r>
            <a:endParaRPr lang="en-US" sz="2000" dirty="0" smtClean="0"/>
          </a:p>
          <a:p>
            <a:pPr marL="533400" lvl="1" indent="-355600" eaLnBrk="1" hangingPunct="1">
              <a:lnSpc>
                <a:spcPct val="70000"/>
              </a:lnSpc>
              <a:spcAft>
                <a:spcPts val="600"/>
              </a:spcAft>
            </a:pPr>
            <a:r>
              <a:rPr lang="en-US" sz="2000" dirty="0" smtClean="0"/>
              <a:t>Each set of K possible entries defines M by K matrix </a:t>
            </a:r>
            <a:r>
              <a:rPr lang="en-US" sz="2000" dirty="0" err="1" smtClean="0"/>
              <a:t>F</a:t>
            </a:r>
            <a:r>
              <a:rPr lang="en-US" sz="2000" baseline="-25000" dirty="0" err="1" smtClean="0"/>
              <a:t>k</a:t>
            </a:r>
            <a:endParaRPr lang="en-US" sz="2000" dirty="0" smtClean="0"/>
          </a:p>
          <a:p>
            <a:pPr marL="533400" lvl="1" indent="-355600">
              <a:lnSpc>
                <a:spcPct val="70000"/>
              </a:lnSpc>
              <a:spcAft>
                <a:spcPts val="600"/>
              </a:spcAft>
            </a:pPr>
            <a:r>
              <a:rPr lang="en-US" sz="2000" dirty="0" smtClean="0"/>
              <a:t>There are          matrices </a:t>
            </a:r>
            <a:r>
              <a:rPr lang="en-US" sz="2000" dirty="0" err="1" smtClean="0"/>
              <a:t>F</a:t>
            </a:r>
            <a:r>
              <a:rPr lang="en-US" sz="2000" baseline="-25000" dirty="0" err="1" smtClean="0"/>
              <a:t>k</a:t>
            </a:r>
            <a:r>
              <a:rPr lang="en-US" sz="2000" dirty="0" smtClean="0"/>
              <a:t> </a:t>
            </a:r>
          </a:p>
          <a:p>
            <a:pPr marL="533400" lvl="1" indent="-355600">
              <a:lnSpc>
                <a:spcPct val="70000"/>
              </a:lnSpc>
              <a:spcAft>
                <a:spcPts val="600"/>
              </a:spcAft>
            </a:pPr>
            <a:r>
              <a:rPr lang="en-US" sz="2000" dirty="0"/>
              <a:t>Calculate projection of </a:t>
            </a:r>
            <a:r>
              <a:rPr lang="en-US" sz="2000" dirty="0" err="1"/>
              <a:t>y</a:t>
            </a:r>
            <a:r>
              <a:rPr lang="en-US" sz="2000" dirty="0"/>
              <a:t> onto range of</a:t>
            </a:r>
            <a:r>
              <a:rPr lang="en-US" sz="2000" dirty="0" smtClean="0"/>
              <a:t> </a:t>
            </a:r>
            <a:r>
              <a:rPr lang="en-US" sz="2000" dirty="0" err="1" smtClean="0"/>
              <a:t>F</a:t>
            </a:r>
            <a:r>
              <a:rPr lang="en-US" sz="2000" baseline="-25000" dirty="0" err="1" smtClean="0"/>
              <a:t>k</a:t>
            </a:r>
            <a:r>
              <a:rPr lang="en-US" sz="2000" dirty="0" smtClean="0"/>
              <a:t>, </a:t>
            </a:r>
          </a:p>
          <a:p>
            <a:pPr marL="533400" lvl="1" indent="-355600" eaLnBrk="1" hangingPunct="1">
              <a:lnSpc>
                <a:spcPct val="70000"/>
              </a:lnSpc>
              <a:spcAft>
                <a:spcPts val="600"/>
              </a:spcAft>
            </a:pPr>
            <a:r>
              <a:rPr lang="en-US" sz="2000" dirty="0" smtClean="0"/>
              <a:t>If                   </a:t>
            </a:r>
            <a:r>
              <a:rPr lang="en-US" sz="2000" dirty="0"/>
              <a:t>, possible solution</a:t>
            </a:r>
          </a:p>
          <a:p>
            <a:pPr marL="533400" lvl="1" indent="-355600" eaLnBrk="1" hangingPunct="1">
              <a:lnSpc>
                <a:spcPct val="70000"/>
              </a:lnSpc>
              <a:spcAft>
                <a:spcPts val="600"/>
              </a:spcAft>
            </a:pPr>
            <a:r>
              <a:rPr lang="en-US" sz="2000" dirty="0"/>
              <a:t>In general, choose </a:t>
            </a:r>
            <a:r>
              <a:rPr lang="en-US" sz="2000" dirty="0" err="1"/>
              <a:t>k</a:t>
            </a:r>
            <a:r>
              <a:rPr lang="en-US" sz="2000" dirty="0"/>
              <a:t> such that</a:t>
            </a:r>
            <a:r>
              <a:rPr lang="en-US" sz="2000" dirty="0" smtClean="0"/>
              <a:t> </a:t>
            </a:r>
          </a:p>
          <a:p>
            <a:pPr marL="533400" lvl="1" indent="-355600" eaLnBrk="1" hangingPunct="1">
              <a:lnSpc>
                <a:spcPct val="70000"/>
              </a:lnSpc>
            </a:pPr>
            <a:r>
              <a:rPr lang="en-US" sz="2000" dirty="0"/>
              <a:t>Note: this is hopeless in </a:t>
            </a:r>
            <a:r>
              <a:rPr lang="en-US" sz="2000" dirty="0" smtClean="0"/>
              <a:t>general</a:t>
            </a:r>
            <a:br>
              <a:rPr lang="en-US" sz="2000" dirty="0" smtClean="0"/>
            </a:br>
            <a:endParaRPr lang="en-US" sz="2000" dirty="0"/>
          </a:p>
          <a:p>
            <a:pPr eaLnBrk="1" hangingPunct="1">
              <a:lnSpc>
                <a:spcPct val="70000"/>
              </a:lnSpc>
              <a:spcAft>
                <a:spcPts val="600"/>
              </a:spcAft>
              <a:buFont typeface="Arial" charset="0"/>
              <a:buNone/>
            </a:pPr>
            <a:r>
              <a:rPr lang="en-US" sz="2000" b="1" dirty="0"/>
              <a:t>Necessary conditions </a:t>
            </a:r>
            <a:r>
              <a:rPr lang="en-US" sz="2000" dirty="0">
                <a:solidFill>
                  <a:srgbClr val="969696"/>
                </a:solidFill>
              </a:rPr>
              <a:t>(for most inputs, or prob. 1)</a:t>
            </a:r>
          </a:p>
          <a:p>
            <a:pPr marL="533400" lvl="1" indent="-355600" eaLnBrk="1" hangingPunct="1">
              <a:lnSpc>
                <a:spcPct val="70000"/>
              </a:lnSpc>
              <a:spcAft>
                <a:spcPts val="600"/>
              </a:spcAft>
            </a:pPr>
            <a:r>
              <a:rPr lang="en-US" sz="2000" dirty="0"/>
              <a:t>M &gt; K</a:t>
            </a:r>
          </a:p>
          <a:p>
            <a:pPr marL="533400" lvl="1" indent="-355600">
              <a:lnSpc>
                <a:spcPct val="70000"/>
              </a:lnSpc>
              <a:spcAft>
                <a:spcPts val="600"/>
              </a:spcAft>
            </a:pPr>
            <a:r>
              <a:rPr lang="en-US" sz="2000" dirty="0"/>
              <a:t>all</a:t>
            </a:r>
            <a:r>
              <a:rPr lang="en-US" sz="2000" dirty="0" smtClean="0"/>
              <a:t> </a:t>
            </a:r>
            <a:r>
              <a:rPr lang="en-US" sz="2000" dirty="0" err="1" smtClean="0"/>
              <a:t>F</a:t>
            </a:r>
            <a:r>
              <a:rPr lang="en-US" sz="2000" baseline="-25000" dirty="0" err="1" smtClean="0"/>
              <a:t>k</a:t>
            </a:r>
            <a:r>
              <a:rPr lang="en-US" sz="2000" dirty="0" smtClean="0"/>
              <a:t> </a:t>
            </a:r>
            <a:r>
              <a:rPr lang="en-US" sz="2000" dirty="0"/>
              <a:t>must have rank K</a:t>
            </a:r>
          </a:p>
          <a:p>
            <a:pPr marL="533400" lvl="1" indent="-355600">
              <a:lnSpc>
                <a:spcPct val="70000"/>
              </a:lnSpc>
              <a:spcAft>
                <a:spcPts val="600"/>
              </a:spcAft>
            </a:pPr>
            <a:r>
              <a:rPr lang="en-US" sz="2000" dirty="0"/>
              <a:t>all ranges of</a:t>
            </a:r>
            <a:r>
              <a:rPr lang="en-US" sz="2000" dirty="0" smtClean="0"/>
              <a:t> </a:t>
            </a:r>
            <a:r>
              <a:rPr lang="en-US" sz="2000" dirty="0" err="1" smtClean="0"/>
              <a:t>F</a:t>
            </a:r>
            <a:r>
              <a:rPr lang="en-US" sz="2000" baseline="-25000" dirty="0" err="1" smtClean="0"/>
              <a:t>k</a:t>
            </a:r>
            <a:r>
              <a:rPr lang="en-US" sz="2000" dirty="0" smtClean="0"/>
              <a:t> </a:t>
            </a:r>
            <a:r>
              <a:rPr lang="en-US" sz="2000" dirty="0"/>
              <a:t>must be </a:t>
            </a:r>
            <a:r>
              <a:rPr lang="en-US" sz="2000" dirty="0" smtClean="0"/>
              <a:t>different</a:t>
            </a:r>
          </a:p>
          <a:p>
            <a:pPr marL="533400" lvl="1" indent="-355600">
              <a:lnSpc>
                <a:spcPct val="70000"/>
              </a:lnSpc>
            </a:pPr>
            <a:endParaRPr lang="en-US" sz="2000" dirty="0" smtClean="0"/>
          </a:p>
          <a:p>
            <a:pPr marL="133350" indent="-355600">
              <a:lnSpc>
                <a:spcPct val="70000"/>
              </a:lnSpc>
              <a:buNone/>
            </a:pPr>
            <a:r>
              <a:rPr lang="en-US" sz="2000" b="1" dirty="0" smtClean="0"/>
              <a:t>It requires completely different attacks!</a:t>
            </a:r>
            <a:endParaRPr lang="en-US" sz="2000" dirty="0"/>
          </a:p>
        </p:txBody>
      </p:sp>
      <p:pic>
        <p:nvPicPr>
          <p:cNvPr id="6" name="Picture 13" descr="sparseMultiplic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533400"/>
            <a:ext cx="269011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8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2743200"/>
            <a:ext cx="2911515" cy="35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9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3124200"/>
            <a:ext cx="714375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10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199" y="3429000"/>
            <a:ext cx="1683661" cy="44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2362200" y="2362200"/>
            <a:ext cx="249796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/>
              <a:t>Example: Fourier matrix</a:t>
            </a:r>
            <a:endParaRPr lang="en-US" sz="3200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143000"/>
            <a:ext cx="8229600" cy="5486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  <a:spcAft>
                <a:spcPts val="600"/>
              </a:spcAft>
              <a:buFontTx/>
              <a:buNone/>
            </a:pPr>
            <a:r>
              <a:rPr lang="en-US" sz="2000" b="1" dirty="0" err="1" smtClean="0"/>
              <a:t>Vandermonde</a:t>
            </a:r>
            <a:r>
              <a:rPr lang="en-US" sz="2000" b="1" dirty="0" smtClean="0"/>
              <a:t> matrices satisfy the geometric conditions</a:t>
            </a:r>
          </a:p>
          <a:p>
            <a:pPr marL="533400" lvl="1" indent="-355600">
              <a:lnSpc>
                <a:spcPct val="70000"/>
              </a:lnSpc>
              <a:spcAft>
                <a:spcPts val="600"/>
              </a:spcAft>
            </a:pPr>
            <a:r>
              <a:rPr lang="en-US" sz="2000" dirty="0" smtClean="0"/>
              <a:t>All </a:t>
            </a:r>
            <a:r>
              <a:rPr lang="en-US" sz="2000" dirty="0" err="1" smtClean="0"/>
              <a:t>submatrices</a:t>
            </a:r>
            <a:r>
              <a:rPr lang="en-US" sz="2000" dirty="0" smtClean="0"/>
              <a:t> </a:t>
            </a:r>
            <a:r>
              <a:rPr lang="en-US" sz="2000" dirty="0" err="1" smtClean="0"/>
              <a:t>F</a:t>
            </a:r>
            <a:r>
              <a:rPr lang="en-US" sz="2000" baseline="-25000" dirty="0" err="1" smtClean="0"/>
              <a:t>k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of rank K</a:t>
            </a:r>
          </a:p>
          <a:p>
            <a:pPr marL="533400" lvl="1" indent="-355600">
              <a:lnSpc>
                <a:spcPct val="70000"/>
              </a:lnSpc>
              <a:spcAft>
                <a:spcPts val="600"/>
              </a:spcAft>
            </a:pPr>
            <a:r>
              <a:rPr lang="en-US" sz="2000" dirty="0" smtClean="0"/>
              <a:t>All subspaces spanned by columns of </a:t>
            </a:r>
            <a:r>
              <a:rPr lang="en-US" sz="2000" dirty="0" err="1" smtClean="0"/>
              <a:t>F</a:t>
            </a:r>
            <a:r>
              <a:rPr lang="en-US" sz="2000" baseline="-25000" dirty="0" err="1" smtClean="0"/>
              <a:t>k</a:t>
            </a:r>
            <a:r>
              <a:rPr lang="en-US" sz="2000" dirty="0" smtClean="0"/>
              <a:t>  are different</a:t>
            </a:r>
          </a:p>
          <a:p>
            <a:pPr marL="533400" lvl="1" indent="-355600" eaLnBrk="1" hangingPunct="1">
              <a:lnSpc>
                <a:spcPct val="70000"/>
              </a:lnSpc>
              <a:spcAft>
                <a:spcPts val="600"/>
              </a:spcAft>
            </a:pPr>
            <a:r>
              <a:rPr lang="en-US" sz="2000" dirty="0" smtClean="0"/>
              <a:t>Fourier case: Discrete finite rate of innovation matrix</a:t>
            </a:r>
          </a:p>
          <a:p>
            <a:pPr marL="533400" lvl="1" indent="-355600" eaLnBrk="1" hangingPunct="1">
              <a:lnSpc>
                <a:spcPct val="70000"/>
              </a:lnSpc>
              <a:spcAft>
                <a:spcPts val="600"/>
              </a:spcAft>
            </a:pPr>
            <a:endParaRPr lang="en-US" sz="2000" dirty="0" smtClean="0"/>
          </a:p>
          <a:p>
            <a:pPr marL="533400" lvl="1" indent="-355600" eaLnBrk="1" hangingPunct="1">
              <a:lnSpc>
                <a:spcPct val="70000"/>
              </a:lnSpc>
              <a:spcAft>
                <a:spcPts val="600"/>
              </a:spcAft>
            </a:pPr>
            <a:endParaRPr lang="en-US" sz="2000" dirty="0" smtClean="0"/>
          </a:p>
          <a:p>
            <a:pPr marL="533400" lvl="1" indent="-355600" eaLnBrk="1" hangingPunct="1">
              <a:lnSpc>
                <a:spcPct val="70000"/>
              </a:lnSpc>
              <a:spcAft>
                <a:spcPts val="600"/>
              </a:spcAft>
            </a:pPr>
            <a:endParaRPr lang="en-US" sz="2000" dirty="0" smtClean="0"/>
          </a:p>
          <a:p>
            <a:pPr marL="533400" lvl="1" indent="-355600" eaLnBrk="1" hangingPunct="1">
              <a:lnSpc>
                <a:spcPct val="70000"/>
              </a:lnSpc>
              <a:spcAft>
                <a:spcPts val="600"/>
              </a:spcAft>
            </a:pPr>
            <a:endParaRPr lang="en-US" sz="2000" dirty="0" smtClean="0"/>
          </a:p>
          <a:p>
            <a:pPr marL="533400" lvl="1" indent="-355600" eaLnBrk="1" hangingPunct="1">
              <a:lnSpc>
                <a:spcPct val="70000"/>
              </a:lnSpc>
              <a:spcAft>
                <a:spcPts val="600"/>
              </a:spcAft>
            </a:pPr>
            <a:endParaRPr lang="en-US" sz="2000" dirty="0" smtClean="0"/>
          </a:p>
          <a:p>
            <a:pPr marL="533400" lvl="1" indent="-355600" eaLnBrk="1" hangingPunct="1">
              <a:lnSpc>
                <a:spcPct val="70000"/>
              </a:lnSpc>
              <a:spcAft>
                <a:spcPts val="600"/>
              </a:spcAft>
            </a:pPr>
            <a:endParaRPr lang="en-US" sz="2000" dirty="0" smtClean="0"/>
          </a:p>
          <a:p>
            <a:pPr eaLnBrk="1" hangingPunct="1">
              <a:lnSpc>
                <a:spcPct val="70000"/>
              </a:lnSpc>
              <a:spcAft>
                <a:spcPts val="600"/>
              </a:spcAft>
              <a:buFont typeface="Arial" charset="0"/>
              <a:buNone/>
            </a:pPr>
            <a:r>
              <a:rPr lang="en-US" sz="2000" b="1" dirty="0" smtClean="0"/>
              <a:t>Conditioning can be an issue</a:t>
            </a:r>
            <a:endParaRPr lang="en-US" sz="2000" dirty="0" smtClean="0">
              <a:solidFill>
                <a:srgbClr val="969696"/>
              </a:solidFill>
            </a:endParaRPr>
          </a:p>
          <a:p>
            <a:pPr marL="533400" lvl="1" indent="-355600" eaLnBrk="1" hangingPunct="1">
              <a:lnSpc>
                <a:spcPct val="70000"/>
              </a:lnSpc>
              <a:spcAft>
                <a:spcPts val="600"/>
              </a:spcAft>
            </a:pPr>
            <a:r>
              <a:rPr lang="en-US" sz="2000" dirty="0" smtClean="0"/>
              <a:t>As N grows, K subsequent columns are ‘’almost’’ co-linear</a:t>
            </a:r>
          </a:p>
          <a:p>
            <a:pPr marL="533400" lvl="1" indent="-355600" eaLnBrk="1" hangingPunct="1">
              <a:lnSpc>
                <a:spcPct val="70000"/>
              </a:lnSpc>
              <a:spcAft>
                <a:spcPts val="600"/>
              </a:spcAft>
            </a:pPr>
            <a:r>
              <a:rPr lang="en-US" sz="2000" dirty="0" smtClean="0"/>
              <a:t>Necessary to take M measurements that grows faster than N</a:t>
            </a:r>
          </a:p>
          <a:p>
            <a:pPr marL="533400" lvl="1" indent="-355600">
              <a:lnSpc>
                <a:spcPct val="70000"/>
              </a:lnSpc>
              <a:spcAft>
                <a:spcPts val="600"/>
              </a:spcAft>
              <a:buNone/>
            </a:pPr>
            <a:endParaRPr lang="en-US" sz="1700" dirty="0" smtClean="0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990600" y="3200400"/>
            <a:ext cx="5317431" cy="12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556" dirty="0" smtClean="0"/>
              <a:t>CS: The power of random matrices! 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2400" dirty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990600"/>
            <a:ext cx="8229600" cy="5410200"/>
          </a:xfrm>
        </p:spPr>
        <p:txBody>
          <a:bodyPr>
            <a:noAutofit/>
          </a:bodyPr>
          <a:lstStyle/>
          <a:p>
            <a:pPr eaLnBrk="1" hangingPunct="1">
              <a:spcAft>
                <a:spcPts val="600"/>
              </a:spcAft>
              <a:buFontTx/>
              <a:buNone/>
            </a:pPr>
            <a:r>
              <a:rPr lang="en-US" sz="2000" b="1" dirty="0" smtClean="0"/>
              <a:t>Flurry of activity on efficient solutions </a:t>
            </a:r>
            <a:r>
              <a:rPr lang="en-US" sz="2000" b="1" dirty="0" err="1" smtClean="0"/>
              <a:t>Donoho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Candes</a:t>
            </a:r>
            <a:r>
              <a:rPr lang="en-US" sz="2000" b="1" dirty="0" smtClean="0"/>
              <a:t> et al</a:t>
            </a:r>
          </a:p>
          <a:p>
            <a:pPr eaLnBrk="1" hangingPunct="1">
              <a:spcAft>
                <a:spcPts val="600"/>
              </a:spcAft>
              <a:buFontTx/>
              <a:buNone/>
            </a:pPr>
            <a:r>
              <a:rPr lang="en-US" sz="2000" b="1" dirty="0" smtClean="0"/>
              <a:t>Set </a:t>
            </a:r>
            <a:r>
              <a:rPr lang="en-US" sz="2000" b="1" dirty="0"/>
              <a:t>up:</a:t>
            </a:r>
            <a:r>
              <a:rPr lang="en-US" sz="2000" dirty="0"/>
              <a:t> </a:t>
            </a:r>
            <a:r>
              <a:rPr lang="en-US" sz="2000" dirty="0" err="1"/>
              <a:t>x</a:t>
            </a:r>
            <a:r>
              <a:rPr lang="en-US" sz="2000" dirty="0"/>
              <a:t> </a:t>
            </a:r>
            <a:r>
              <a:rPr lang="en-US" sz="2000" dirty="0" err="1">
                <a:latin typeface="Symbol" charset="2"/>
                <a:sym typeface="Symbol" charset="2"/>
              </a:rPr>
              <a:t></a:t>
            </a:r>
            <a:r>
              <a:rPr lang="en-US" sz="2000" dirty="0"/>
              <a:t> R</a:t>
            </a:r>
            <a:r>
              <a:rPr lang="en-US" sz="2000" baseline="30000" dirty="0"/>
              <a:t>N</a:t>
            </a:r>
            <a:r>
              <a:rPr lang="en-US" sz="2000" dirty="0"/>
              <a:t>, but |x|</a:t>
            </a:r>
            <a:r>
              <a:rPr lang="en-US" sz="2000" baseline="-25000" dirty="0"/>
              <a:t>0</a:t>
            </a:r>
            <a:r>
              <a:rPr lang="en-US" sz="2000" dirty="0"/>
              <a:t> = K &lt;&lt; N : K sparse, F of size M by </a:t>
            </a:r>
            <a:r>
              <a:rPr lang="en-US" sz="2000" dirty="0" smtClean="0"/>
              <a:t>N</a:t>
            </a:r>
            <a:endParaRPr lang="en-US" sz="2000" b="1" dirty="0" smtClean="0"/>
          </a:p>
          <a:p>
            <a:pPr eaLnBrk="1" hangingPunct="1">
              <a:spcAft>
                <a:spcPts val="600"/>
              </a:spcAft>
              <a:buFontTx/>
              <a:buNone/>
            </a:pPr>
            <a:r>
              <a:rPr lang="en-US" sz="2000" b="1" dirty="0"/>
              <a:t>Measurement matrix with random entries (</a:t>
            </a:r>
            <a:r>
              <a:rPr lang="en-US" sz="2000" b="1" dirty="0" err="1"/>
              <a:t>gaussian</a:t>
            </a:r>
            <a:r>
              <a:rPr lang="en-US" sz="2000" b="1" dirty="0"/>
              <a:t>, </a:t>
            </a:r>
            <a:r>
              <a:rPr lang="en-US" sz="2000" b="1" dirty="0" err="1"/>
              <a:t>bernoulli</a:t>
            </a:r>
            <a:r>
              <a:rPr lang="en-US" sz="2000" b="1" dirty="0"/>
              <a:t>)</a:t>
            </a:r>
            <a:endParaRPr lang="en-US" sz="2000" dirty="0"/>
          </a:p>
          <a:p>
            <a:pPr marL="533400" lvl="1" indent="-355600" eaLnBrk="1" hangingPunct="1">
              <a:lnSpc>
                <a:spcPct val="70000"/>
              </a:lnSpc>
              <a:spcAft>
                <a:spcPts val="600"/>
              </a:spcAft>
            </a:pPr>
            <a:r>
              <a:rPr lang="en-US" sz="2000" dirty="0"/>
              <a:t>Pick M = O(K log N/K) </a:t>
            </a:r>
          </a:p>
          <a:p>
            <a:pPr marL="533400" lvl="1" indent="-355600" eaLnBrk="1" hangingPunct="1">
              <a:lnSpc>
                <a:spcPct val="70000"/>
              </a:lnSpc>
              <a:spcAft>
                <a:spcPts val="600"/>
              </a:spcAft>
            </a:pPr>
            <a:r>
              <a:rPr lang="en-US" sz="2000" dirty="0"/>
              <a:t>With high probability, this matrix is good!</a:t>
            </a:r>
          </a:p>
          <a:p>
            <a:pPr eaLnBrk="1" hangingPunct="1">
              <a:spcAft>
                <a:spcPts val="600"/>
              </a:spcAft>
              <a:buFontTx/>
              <a:buNone/>
            </a:pPr>
            <a:r>
              <a:rPr lang="en-US" sz="2000" b="1" dirty="0"/>
              <a:t>Condition on matrix F</a:t>
            </a:r>
            <a:endParaRPr lang="en-US" sz="2000" dirty="0"/>
          </a:p>
          <a:p>
            <a:pPr marL="533400" lvl="1" indent="-355600" eaLnBrk="1" hangingPunct="1">
              <a:lnSpc>
                <a:spcPct val="70000"/>
              </a:lnSpc>
              <a:spcAft>
                <a:spcPts val="600"/>
              </a:spcAft>
            </a:pPr>
            <a:r>
              <a:rPr lang="en-US" sz="2000" dirty="0"/>
              <a:t> Uniform uncertainty principle or restricted </a:t>
            </a:r>
            <a:r>
              <a:rPr lang="en-US" sz="2000" dirty="0" err="1"/>
              <a:t>isometry</a:t>
            </a:r>
            <a:r>
              <a:rPr lang="en-US" sz="2000" dirty="0"/>
              <a:t> property</a:t>
            </a:r>
            <a:br>
              <a:rPr lang="en-US" sz="2000" dirty="0"/>
            </a:br>
            <a:r>
              <a:rPr lang="en-US" sz="2000" dirty="0"/>
              <a:t>All K-sparse vectors </a:t>
            </a:r>
            <a:r>
              <a:rPr lang="en-US" sz="2000" dirty="0" err="1"/>
              <a:t>x</a:t>
            </a:r>
            <a:r>
              <a:rPr lang="en-US" sz="2000" dirty="0"/>
              <a:t> satisfy an approx. norm conservation</a:t>
            </a:r>
            <a:endParaRPr lang="en-US" sz="2000" dirty="0" smtClean="0"/>
          </a:p>
          <a:p>
            <a:pPr eaLnBrk="1" hangingPunct="1">
              <a:spcAft>
                <a:spcPts val="600"/>
              </a:spcAft>
              <a:buFontTx/>
              <a:buNone/>
            </a:pPr>
            <a:endParaRPr lang="en-US" sz="2000" b="1" dirty="0" smtClean="0"/>
          </a:p>
          <a:p>
            <a:pPr eaLnBrk="1" hangingPunct="1">
              <a:spcAft>
                <a:spcPts val="600"/>
              </a:spcAft>
              <a:buFontTx/>
              <a:buNone/>
            </a:pPr>
            <a:r>
              <a:rPr lang="en-US" sz="2000" b="1" dirty="0"/>
              <a:t>Reconstruction Method:</a:t>
            </a:r>
            <a:endParaRPr lang="en-US" sz="2000" dirty="0"/>
          </a:p>
          <a:p>
            <a:pPr marL="533400" lvl="1" indent="-355600" eaLnBrk="1" hangingPunct="1">
              <a:lnSpc>
                <a:spcPct val="70000"/>
              </a:lnSpc>
              <a:spcAft>
                <a:spcPts val="600"/>
              </a:spcAft>
            </a:pPr>
            <a:r>
              <a:rPr lang="en-US" sz="2000" dirty="0"/>
              <a:t>Solve linear program</a:t>
            </a:r>
            <a:br>
              <a:rPr lang="en-US" sz="2000" dirty="0"/>
            </a:br>
            <a:r>
              <a:rPr lang="en-US" sz="2000" dirty="0"/>
              <a:t>under constraint</a:t>
            </a:r>
          </a:p>
          <a:p>
            <a:pPr eaLnBrk="1" hangingPunct="1">
              <a:spcAft>
                <a:spcPts val="600"/>
              </a:spcAft>
              <a:buFontTx/>
              <a:buNone/>
            </a:pPr>
            <a:r>
              <a:rPr lang="en-US" sz="2000" b="1" dirty="0"/>
              <a:t>Strong result:</a:t>
            </a:r>
            <a:r>
              <a:rPr lang="en-US" sz="2000" dirty="0">
                <a:solidFill>
                  <a:srgbClr val="969696"/>
                </a:solidFill>
              </a:rPr>
              <a:t> l</a:t>
            </a:r>
            <a:r>
              <a:rPr lang="en-US" sz="2000" baseline="-25000" dirty="0">
                <a:solidFill>
                  <a:srgbClr val="969696"/>
                </a:solidFill>
              </a:rPr>
              <a:t>1</a:t>
            </a:r>
            <a:r>
              <a:rPr lang="en-US" sz="2000" dirty="0">
                <a:solidFill>
                  <a:srgbClr val="969696"/>
                </a:solidFill>
              </a:rPr>
              <a:t> minimization finds, with high probability, sparse solution, or l</a:t>
            </a:r>
            <a:r>
              <a:rPr lang="en-US" sz="2000" baseline="-25000" dirty="0">
                <a:solidFill>
                  <a:srgbClr val="969696"/>
                </a:solidFill>
              </a:rPr>
              <a:t>0</a:t>
            </a:r>
            <a:r>
              <a:rPr lang="en-US" sz="2000" dirty="0">
                <a:solidFill>
                  <a:srgbClr val="969696"/>
                </a:solidFill>
              </a:rPr>
              <a:t> and l</a:t>
            </a:r>
            <a:r>
              <a:rPr lang="en-US" sz="2000" baseline="-25000" dirty="0">
                <a:solidFill>
                  <a:srgbClr val="969696"/>
                </a:solidFill>
              </a:rPr>
              <a:t>1</a:t>
            </a:r>
            <a:r>
              <a:rPr lang="en-US" sz="2000" dirty="0">
                <a:solidFill>
                  <a:srgbClr val="969696"/>
                </a:solidFill>
              </a:rPr>
              <a:t> problems have the same </a:t>
            </a:r>
            <a:r>
              <a:rPr lang="en-US" sz="2000" dirty="0" smtClean="0">
                <a:solidFill>
                  <a:srgbClr val="969696"/>
                </a:solidFill>
              </a:rPr>
              <a:t>solution!</a:t>
            </a:r>
            <a:endParaRPr lang="en-US" sz="2000" dirty="0">
              <a:solidFill>
                <a:srgbClr val="969696"/>
              </a:solidFill>
            </a:endParaRPr>
          </a:p>
        </p:txBody>
      </p:sp>
      <p:pic>
        <p:nvPicPr>
          <p:cNvPr id="6" name="Image 7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4114800"/>
            <a:ext cx="456406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9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4953000"/>
            <a:ext cx="9731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4953000"/>
            <a:ext cx="12096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/>
              <a:t>Sparse sampling and compressed sensing</a:t>
            </a:r>
            <a:endParaRPr lang="en-US" sz="3200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371600"/>
            <a:ext cx="8305800" cy="5181600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en-US" sz="2000" b="1" dirty="0"/>
              <a:t>Sparse</a:t>
            </a:r>
            <a:r>
              <a:rPr lang="en-US" sz="2000" b="1" dirty="0" smtClean="0"/>
              <a:t> sampling </a:t>
            </a:r>
            <a:r>
              <a:rPr lang="en-US" sz="2000" b="1" dirty="0"/>
              <a:t>of</a:t>
            </a:r>
            <a:r>
              <a:rPr lang="en-US" sz="2000" b="1" dirty="0" smtClean="0"/>
              <a:t> signal innovations</a:t>
            </a:r>
            <a:endParaRPr lang="en-US" sz="2000" dirty="0"/>
          </a:p>
          <a:p>
            <a:pPr lvl="1" eaLnBrk="1" hangingPunct="1">
              <a:buFontTx/>
              <a:buChar char="+"/>
            </a:pPr>
            <a:r>
              <a:rPr lang="en-US" sz="2000" dirty="0"/>
              <a:t>Continuous or discrete, infinite or finite dimensional</a:t>
            </a:r>
          </a:p>
          <a:p>
            <a:pPr lvl="1" eaLnBrk="1" hangingPunct="1">
              <a:buFontTx/>
              <a:buChar char="+"/>
            </a:pPr>
            <a:r>
              <a:rPr lang="en-US" sz="2000" dirty="0"/>
              <a:t>Lower bounds (CRB) provably optimal reconstruction</a:t>
            </a:r>
          </a:p>
          <a:p>
            <a:pPr lvl="1" eaLnBrk="1" hangingPunct="1">
              <a:buFontTx/>
              <a:buChar char="+"/>
            </a:pPr>
            <a:r>
              <a:rPr lang="en-US" sz="2000" dirty="0"/>
              <a:t>Close to “real” sampling, deterministic</a:t>
            </a:r>
          </a:p>
          <a:p>
            <a:pPr lvl="1" eaLnBrk="1" hangingPunct="1"/>
            <a:r>
              <a:rPr lang="en-US" sz="2000" dirty="0"/>
              <a:t>Not universal, designer matrices</a:t>
            </a:r>
          </a:p>
          <a:p>
            <a:pPr eaLnBrk="1" hangingPunct="1">
              <a:buFont typeface="Arial" charset="0"/>
              <a:buNone/>
            </a:pPr>
            <a:r>
              <a:rPr lang="en-US" sz="2000" b="1" dirty="0"/>
              <a:t>Compressed sensing</a:t>
            </a:r>
          </a:p>
          <a:p>
            <a:pPr lvl="1" eaLnBrk="1" hangingPunct="1">
              <a:buFontTx/>
              <a:buChar char="+"/>
            </a:pPr>
            <a:r>
              <a:rPr lang="en-US" sz="2000" dirty="0"/>
              <a:t>Universal and more general</a:t>
            </a:r>
          </a:p>
          <a:p>
            <a:pPr lvl="1" eaLnBrk="1" hangingPunct="1">
              <a:buFontTx/>
              <a:buChar char="±"/>
            </a:pPr>
            <a:r>
              <a:rPr lang="en-US" sz="2000" dirty="0"/>
              <a:t>Probabilistic, can be complex</a:t>
            </a:r>
          </a:p>
          <a:p>
            <a:pPr lvl="1" eaLnBrk="1" hangingPunct="1"/>
            <a:r>
              <a:rPr lang="en-US" sz="2000" dirty="0"/>
              <a:t>Discrete, </a:t>
            </a:r>
            <a:r>
              <a:rPr lang="en-US" sz="2000" dirty="0" smtClean="0"/>
              <a:t>redundant</a:t>
            </a:r>
          </a:p>
          <a:p>
            <a:pPr lvl="1" eaLnBrk="1" hangingPunct="1"/>
            <a:r>
              <a:rPr lang="en-US" sz="2000" dirty="0" smtClean="0"/>
              <a:t>Not continuous time</a:t>
            </a:r>
          </a:p>
          <a:p>
            <a:pPr eaLnBrk="1" hangingPunct="1">
              <a:buFont typeface="Arial" charset="0"/>
              <a:buNone/>
            </a:pPr>
            <a:r>
              <a:rPr lang="en-US" sz="2000" b="1" dirty="0"/>
              <a:t>The real </a:t>
            </a:r>
            <a:r>
              <a:rPr lang="en-US" sz="2000" b="1" dirty="0" smtClean="0"/>
              <a:t>game: </a:t>
            </a:r>
            <a:r>
              <a:rPr lang="en-US" sz="2000" dirty="0" smtClean="0"/>
              <a:t>In </a:t>
            </a:r>
            <a:r>
              <a:rPr lang="en-US" sz="2000" dirty="0"/>
              <a:t>the space of frame measurements matrices F</a:t>
            </a:r>
          </a:p>
          <a:p>
            <a:pPr lvl="1" eaLnBrk="1" hangingPunct="1">
              <a:buFont typeface="Times" charset="0"/>
              <a:buChar char="•"/>
            </a:pPr>
            <a:r>
              <a:rPr lang="en-US" sz="2000" dirty="0"/>
              <a:t>Best matrix? (constrained </a:t>
            </a:r>
            <a:r>
              <a:rPr lang="en-US" sz="2000" dirty="0" err="1"/>
              <a:t>grassmanian</a:t>
            </a:r>
            <a:r>
              <a:rPr lang="en-US" sz="2000" dirty="0"/>
              <a:t> manifold)</a:t>
            </a:r>
          </a:p>
          <a:p>
            <a:pPr lvl="1" eaLnBrk="1" hangingPunct="1">
              <a:buFont typeface="Times" charset="0"/>
              <a:buChar char="•"/>
            </a:pPr>
            <a:r>
              <a:rPr lang="en-US" sz="2000" dirty="0"/>
              <a:t>Tradeoff for M: 2K, </a:t>
            </a:r>
            <a:r>
              <a:rPr lang="en-US" sz="2000" dirty="0" err="1"/>
              <a:t>KlogN</a:t>
            </a:r>
            <a:r>
              <a:rPr lang="en-US" sz="2000" dirty="0"/>
              <a:t>, Klog</a:t>
            </a:r>
            <a:r>
              <a:rPr lang="en-US" sz="2000" baseline="30000" dirty="0"/>
              <a:t>2</a:t>
            </a:r>
            <a:r>
              <a:rPr lang="en-US" sz="2000" dirty="0"/>
              <a:t>N</a:t>
            </a:r>
          </a:p>
          <a:p>
            <a:pPr lvl="1" eaLnBrk="1" hangingPunct="1">
              <a:buFont typeface="Times" charset="0"/>
              <a:buChar char="•"/>
            </a:pPr>
            <a:r>
              <a:rPr lang="en-US" sz="2000" dirty="0"/>
              <a:t>Complexity (measurement, reconstruction)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229600" cy="4876800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endParaRPr lang="en-US" sz="1800" b="1" dirty="0" smtClean="0"/>
          </a:p>
          <a:p>
            <a:pPr marL="1143000" indent="-1143000">
              <a:lnSpc>
                <a:spcPct val="120000"/>
              </a:lnSpc>
              <a:buNone/>
            </a:pPr>
            <a:r>
              <a:rPr lang="en-US" sz="6700" b="1" dirty="0" smtClean="0"/>
              <a:t>1. Introduction</a:t>
            </a:r>
          </a:p>
          <a:p>
            <a:pPr marL="1143000" indent="-1143000">
              <a:lnSpc>
                <a:spcPct val="120000"/>
              </a:lnSpc>
              <a:buNone/>
            </a:pPr>
            <a:r>
              <a:rPr lang="en-US" sz="7100" b="1" dirty="0" smtClean="0"/>
              <a:t>2. Sampling: The linear case</a:t>
            </a:r>
          </a:p>
          <a:p>
            <a:pPr marL="1143000" indent="-1143000">
              <a:lnSpc>
                <a:spcPct val="120000"/>
              </a:lnSpc>
              <a:buNone/>
            </a:pPr>
            <a:r>
              <a:rPr lang="en-US" sz="6700" b="1" dirty="0" smtClean="0"/>
              <a:t>3. Application: Sampling physics</a:t>
            </a:r>
          </a:p>
          <a:p>
            <a:pPr marL="1143000" indent="-1143000">
              <a:lnSpc>
                <a:spcPct val="120000"/>
              </a:lnSpc>
              <a:buNone/>
            </a:pPr>
            <a:r>
              <a:rPr lang="en-US" sz="6700" b="1" dirty="0" smtClean="0"/>
              <a:t>4. Sampling: The non-linear case</a:t>
            </a:r>
          </a:p>
          <a:p>
            <a:pPr marL="1143000" indent="-1143000">
              <a:lnSpc>
                <a:spcPct val="120000"/>
              </a:lnSpc>
              <a:buNone/>
            </a:pPr>
            <a:r>
              <a:rPr lang="en-US" sz="6700" b="1" dirty="0" smtClean="0"/>
              <a:t>5. Applications: The non-linear case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6700" dirty="0" smtClean="0"/>
              <a:t>Joint sparsity estimation in distributed settings  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6700" dirty="0" smtClean="0"/>
              <a:t>Multichannel sampling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6700" dirty="0" smtClean="0"/>
              <a:t>Super-resolution imaging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6700" dirty="0" smtClean="0"/>
              <a:t>Other applications</a:t>
            </a:r>
            <a:endParaRPr lang="en-US" sz="6700" b="1" dirty="0" smtClean="0"/>
          </a:p>
          <a:p>
            <a:pPr marL="1143000" lvl="0" indent="-1143000">
              <a:lnSpc>
                <a:spcPct val="120000"/>
              </a:lnSpc>
              <a:buNone/>
            </a:pPr>
            <a:r>
              <a:rPr lang="en-US" sz="6700" b="1" dirty="0" smtClean="0"/>
              <a:t>6. Conclusions</a:t>
            </a:r>
          </a:p>
          <a:p>
            <a:pPr marL="349250" lvl="1" indent="6350">
              <a:buNone/>
            </a:pPr>
            <a:endParaRPr lang="en-US" sz="510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 smtClean="0">
                <a:ea typeface="+mj-ea"/>
              </a:rPr>
              <a:t>Outline</a:t>
            </a:r>
            <a:endParaRPr lang="en-US" sz="3200" dirty="0">
              <a:ea typeface="+mj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55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8683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Applications: Joint </a:t>
            </a:r>
            <a:r>
              <a:rPr lang="en-US" sz="3200" dirty="0" err="1"/>
              <a:t>Sparsity</a:t>
            </a:r>
            <a:r>
              <a:rPr lang="en-US" sz="3200" dirty="0"/>
              <a:t> Estimation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7200" y="1257300"/>
            <a:ext cx="8077200" cy="510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b="1" dirty="0">
                <a:solidFill>
                  <a:srgbClr val="7F7F7F"/>
                </a:solidFill>
                <a:latin typeface="Calibri" charset="0"/>
              </a:rPr>
              <a:t>Two non-sparse signals, but related by sparse convolution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en-US" sz="2000" dirty="0">
                <a:solidFill>
                  <a:srgbClr val="969696"/>
                </a:solidFill>
                <a:latin typeface="Calibri" charset="0"/>
              </a:rPr>
              <a:t> Often encountered </a:t>
            </a:r>
            <a:r>
              <a:rPr lang="en-US" sz="2000" dirty="0" smtClean="0">
                <a:solidFill>
                  <a:srgbClr val="969696"/>
                </a:solidFill>
                <a:latin typeface="Calibri" charset="0"/>
              </a:rPr>
              <a:t>in </a:t>
            </a:r>
            <a:r>
              <a:rPr lang="en-US" sz="2000" dirty="0">
                <a:solidFill>
                  <a:srgbClr val="969696"/>
                </a:solidFill>
                <a:latin typeface="Calibri" charset="0"/>
              </a:rPr>
              <a:t>practice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en-US" sz="2000" dirty="0">
                <a:solidFill>
                  <a:srgbClr val="969696"/>
                </a:solidFill>
                <a:latin typeface="Calibri" charset="0"/>
              </a:rPr>
              <a:t> Distributed sensing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en-US" sz="2000" dirty="0">
                <a:solidFill>
                  <a:srgbClr val="969696"/>
                </a:solidFill>
                <a:latin typeface="Calibri" charset="0"/>
              </a:rPr>
              <a:t> Room impulse measurement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2000" dirty="0"/>
          </a:p>
          <a:p>
            <a:pPr marL="742950" lvl="1" indent="-285750" algn="ctr">
              <a:spcBef>
                <a:spcPct val="20000"/>
              </a:spcBef>
            </a:pPr>
            <a:endParaRPr lang="en-US" sz="2000" dirty="0"/>
          </a:p>
          <a:p>
            <a:pPr marL="742950" lvl="1" indent="-285750">
              <a:spcBef>
                <a:spcPct val="20000"/>
              </a:spcBef>
            </a:pPr>
            <a:r>
              <a:rPr lang="en-US" sz="2000" b="1" dirty="0">
                <a:solidFill>
                  <a:srgbClr val="7F7F7F"/>
                </a:solidFill>
                <a:latin typeface="Calibri" charset="0"/>
              </a:rPr>
              <a:t>Question: What is the sampling rate region?</a:t>
            </a:r>
          </a:p>
          <a:p>
            <a:pPr marL="742950" lvl="1" indent="-285750">
              <a:spcBef>
                <a:spcPct val="20000"/>
              </a:spcBef>
            </a:pPr>
            <a:r>
              <a:rPr lang="en-US" sz="2000" b="1" dirty="0">
                <a:solidFill>
                  <a:srgbClr val="7F7F7F"/>
                </a:solidFill>
                <a:latin typeface="Calibri" charset="0"/>
              </a:rPr>
              <a:t>Similar to </a:t>
            </a:r>
            <a:r>
              <a:rPr lang="en-US" sz="2000" b="1" dirty="0" err="1">
                <a:solidFill>
                  <a:srgbClr val="7F7F7F"/>
                </a:solidFill>
                <a:latin typeface="Calibri" charset="0"/>
              </a:rPr>
              <a:t>Slepian</a:t>
            </a:r>
            <a:r>
              <a:rPr lang="en-US" sz="2000" b="1" dirty="0">
                <a:solidFill>
                  <a:srgbClr val="7F7F7F"/>
                </a:solidFill>
                <a:latin typeface="Calibri" charset="0"/>
              </a:rPr>
              <a:t>-Wolf problem in information theory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2895600"/>
            <a:ext cx="6923088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sz="3500" dirty="0"/>
              <a:t>Applications: </a:t>
            </a:r>
            <a:r>
              <a:rPr lang="en-US" sz="3200" dirty="0"/>
              <a:t>Joint </a:t>
            </a:r>
            <a:r>
              <a:rPr lang="en-US" sz="3200" dirty="0" err="1"/>
              <a:t>Sparsity</a:t>
            </a:r>
            <a:r>
              <a:rPr lang="en-US" sz="3200" dirty="0"/>
              <a:t> Estimation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7200" y="1250950"/>
            <a:ext cx="6429965" cy="136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b="1" dirty="0">
                <a:solidFill>
                  <a:srgbClr val="7F7F7F"/>
                </a:solidFill>
                <a:latin typeface="Calibri" charset="0"/>
              </a:rPr>
              <a:t>Sampling rate region: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en-US" sz="2000" dirty="0">
                <a:solidFill>
                  <a:srgbClr val="969696"/>
                </a:solidFill>
                <a:latin typeface="Calibri" charset="0"/>
              </a:rPr>
              <a:t> Universal (all signals): no gain!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en-US" sz="2000" dirty="0">
                <a:solidFill>
                  <a:srgbClr val="969696"/>
                </a:solidFill>
                <a:latin typeface="Calibri" charset="0"/>
              </a:rPr>
              <a:t> Almost surely (</a:t>
            </a:r>
            <a:r>
              <a:rPr lang="en-US" sz="2000" dirty="0" err="1">
                <a:solidFill>
                  <a:srgbClr val="969696"/>
                </a:solidFill>
                <a:latin typeface="Calibri" charset="0"/>
              </a:rPr>
              <a:t>undecodable</a:t>
            </a:r>
            <a:r>
              <a:rPr lang="en-US" sz="2000" dirty="0">
                <a:solidFill>
                  <a:srgbClr val="969696"/>
                </a:solidFill>
                <a:latin typeface="Calibri" charset="0"/>
              </a:rPr>
              <a:t> signals of measure zero</a:t>
            </a:r>
            <a:r>
              <a:rPr lang="en-US" sz="1700" dirty="0">
                <a:solidFill>
                  <a:srgbClr val="969696"/>
                </a:solidFill>
                <a:latin typeface="Calibri" charset="0"/>
              </a:rPr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1700" dirty="0">
              <a:solidFill>
                <a:srgbClr val="969696"/>
              </a:solidFill>
              <a:latin typeface="Calibri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967663" y="752792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5410200"/>
            <a:ext cx="26384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16"/>
          <p:cNvGrpSpPr>
            <a:grpSpLocks noChangeAspect="1"/>
          </p:cNvGrpSpPr>
          <p:nvPr/>
        </p:nvGrpSpPr>
        <p:grpSpPr bwMode="auto">
          <a:xfrm>
            <a:off x="3652838" y="2998788"/>
            <a:ext cx="5218112" cy="2716212"/>
            <a:chOff x="185" y="1084"/>
            <a:chExt cx="5485" cy="285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73" y="1577"/>
              <a:ext cx="2394" cy="2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Arrow Connector 10"/>
            <p:cNvCxnSpPr/>
            <p:nvPr/>
          </p:nvCxnSpPr>
          <p:spPr>
            <a:xfrm rot="5400000">
              <a:off x="3440" y="1435"/>
              <a:ext cx="644" cy="449"/>
            </a:xfrm>
            <a:prstGeom prst="straightConnector1">
              <a:avLst/>
            </a:prstGeom>
            <a:ln w="31750" cmpd="sng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9"/>
            <p:cNvSpPr txBox="1">
              <a:spLocks noChangeArrowheads="1"/>
            </p:cNvSpPr>
            <p:nvPr/>
          </p:nvSpPr>
          <p:spPr bwMode="auto">
            <a:xfrm>
              <a:off x="3347" y="1084"/>
              <a:ext cx="1991" cy="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Book Antiqua" charset="0"/>
                </a:rPr>
                <a:t>Universal recovery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1273" y="2627"/>
              <a:ext cx="1302" cy="784"/>
            </a:xfrm>
            <a:prstGeom prst="straightConnector1">
              <a:avLst/>
            </a:prstGeom>
            <a:ln w="31750" cmpd="sng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TextBox 15"/>
            <p:cNvSpPr txBox="1">
              <a:spLocks noChangeArrowheads="1"/>
            </p:cNvSpPr>
            <p:nvPr/>
          </p:nvSpPr>
          <p:spPr bwMode="auto">
            <a:xfrm>
              <a:off x="185" y="3328"/>
              <a:ext cx="1400" cy="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Book Antiqua" charset="0"/>
                </a:rPr>
                <a:t>Almost sure </a:t>
              </a:r>
            </a:p>
            <a:p>
              <a:pPr algn="ctr"/>
              <a:r>
                <a:rPr lang="en-US" sz="1600">
                  <a:latin typeface="Book Antiqua" charset="0"/>
                </a:rPr>
                <a:t>recovery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rot="10800000" flipV="1">
              <a:off x="3115" y="2472"/>
              <a:ext cx="1188" cy="609"/>
            </a:xfrm>
            <a:prstGeom prst="straightConnector1">
              <a:avLst/>
            </a:prstGeom>
            <a:ln w="31750" cmpd="sng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TextBox 24"/>
            <p:cNvSpPr txBox="1">
              <a:spLocks noChangeArrowheads="1"/>
            </p:cNvSpPr>
            <p:nvPr/>
          </p:nvSpPr>
          <p:spPr bwMode="auto">
            <a:xfrm>
              <a:off x="4182" y="2295"/>
              <a:ext cx="1488" cy="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Book Antiqua" charset="0"/>
                </a:rPr>
                <a:t>Annihilating filter method</a:t>
              </a:r>
            </a:p>
          </p:txBody>
        </p:sp>
      </p:grpSp>
      <p:pic>
        <p:nvPicPr>
          <p:cNvPr id="18" name="Image 18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2438400"/>
            <a:ext cx="3962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 19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3721100"/>
            <a:ext cx="43989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Applications: Joint </a:t>
            </a:r>
            <a:r>
              <a:rPr lang="en-US" sz="3200" dirty="0" err="1"/>
              <a:t>Sparsity</a:t>
            </a:r>
            <a:r>
              <a:rPr lang="en-US" sz="3200" dirty="0"/>
              <a:t> Estimation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7200" y="1311275"/>
            <a:ext cx="4878259" cy="110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b="1" dirty="0">
                <a:solidFill>
                  <a:srgbClr val="7F7F7F"/>
                </a:solidFill>
                <a:latin typeface="Calibri" charset="0"/>
              </a:rPr>
              <a:t>Ranging, room impulse response, UWB:</a:t>
            </a:r>
          </a:p>
          <a:p>
            <a:pPr lvl="1" indent="-279400">
              <a:spcBef>
                <a:spcPct val="20000"/>
              </a:spcBef>
              <a:buFontTx/>
              <a:buChar char="–"/>
            </a:pPr>
            <a:r>
              <a:rPr lang="en-US" sz="2000" dirty="0">
                <a:solidFill>
                  <a:srgbClr val="969696"/>
                </a:solidFill>
                <a:latin typeface="Calibri" charset="0"/>
              </a:rPr>
              <a:t> Know signal x</a:t>
            </a:r>
            <a:r>
              <a:rPr lang="en-US" sz="2000" baseline="-25000" dirty="0">
                <a:solidFill>
                  <a:srgbClr val="969696"/>
                </a:solidFill>
                <a:latin typeface="Calibri" charset="0"/>
              </a:rPr>
              <a:t>1</a:t>
            </a:r>
            <a:r>
              <a:rPr lang="en-US" sz="2000" dirty="0">
                <a:solidFill>
                  <a:srgbClr val="969696"/>
                </a:solidFill>
                <a:latin typeface="Calibri" charset="0"/>
              </a:rPr>
              <a:t>, low rate acquisition of x</a:t>
            </a:r>
            <a:r>
              <a:rPr lang="en-US" sz="2000" baseline="-25000" dirty="0">
                <a:solidFill>
                  <a:srgbClr val="969696"/>
                </a:solidFill>
                <a:latin typeface="Calibri" charset="0"/>
              </a:rPr>
              <a:t>2</a:t>
            </a:r>
          </a:p>
          <a:p>
            <a:pPr lvl="1" indent="-279400">
              <a:spcBef>
                <a:spcPct val="20000"/>
              </a:spcBef>
              <a:buFontTx/>
              <a:buChar char="–"/>
            </a:pPr>
            <a:endParaRPr lang="en-US" dirty="0"/>
          </a:p>
        </p:txBody>
      </p:sp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1295400"/>
            <a:ext cx="32512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3352800"/>
            <a:ext cx="527685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Applications: Joint </a:t>
            </a:r>
            <a:r>
              <a:rPr lang="en-US" sz="3200" dirty="0" err="1"/>
              <a:t>Sparsity</a:t>
            </a:r>
            <a:r>
              <a:rPr lang="en-US" sz="3200" dirty="0"/>
              <a:t> Estimation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7200" y="1311275"/>
            <a:ext cx="4993675" cy="184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b="1" dirty="0">
                <a:solidFill>
                  <a:srgbClr val="7F7F7F"/>
                </a:solidFill>
                <a:latin typeface="Calibri" charset="0"/>
              </a:rPr>
              <a:t>Experiment</a:t>
            </a:r>
            <a:endParaRPr lang="en-US" sz="2000" b="1" dirty="0" smtClean="0">
              <a:solidFill>
                <a:srgbClr val="7F7F7F"/>
              </a:solidFill>
              <a:latin typeface="Calibri" charset="0"/>
            </a:endParaRPr>
          </a:p>
          <a:p>
            <a:pPr lvl="1" indent="-279400">
              <a:spcBef>
                <a:spcPct val="20000"/>
              </a:spcBef>
              <a:buFontTx/>
              <a:buChar char="–"/>
            </a:pPr>
            <a:r>
              <a:rPr lang="en-US" sz="2000" dirty="0" smtClean="0">
                <a:solidFill>
                  <a:srgbClr val="969696"/>
                </a:solidFill>
                <a:latin typeface="Calibri" charset="0"/>
              </a:rPr>
              <a:t>Known </a:t>
            </a:r>
            <a:r>
              <a:rPr lang="en-US" sz="2000" dirty="0">
                <a:solidFill>
                  <a:srgbClr val="969696"/>
                </a:solidFill>
                <a:latin typeface="Calibri" charset="0"/>
              </a:rPr>
              <a:t>signal x</a:t>
            </a:r>
            <a:r>
              <a:rPr lang="en-US" sz="2000" baseline="-25000" dirty="0">
                <a:solidFill>
                  <a:srgbClr val="969696"/>
                </a:solidFill>
                <a:latin typeface="Calibri" charset="0"/>
              </a:rPr>
              <a:t>1</a:t>
            </a:r>
            <a:r>
              <a:rPr lang="en-US" sz="2000" dirty="0">
                <a:solidFill>
                  <a:srgbClr val="969696"/>
                </a:solidFill>
                <a:latin typeface="Calibri" charset="0"/>
              </a:rPr>
              <a:t>,</a:t>
            </a:r>
            <a:r>
              <a:rPr lang="en-US" sz="2000" dirty="0" smtClean="0">
                <a:solidFill>
                  <a:srgbClr val="969696"/>
                </a:solidFill>
                <a:latin typeface="Calibri" charset="0"/>
              </a:rPr>
              <a:t> </a:t>
            </a:r>
          </a:p>
          <a:p>
            <a:pPr lvl="1" indent="-279400">
              <a:spcBef>
                <a:spcPct val="20000"/>
              </a:spcBef>
              <a:buFontTx/>
              <a:buChar char="–"/>
            </a:pPr>
            <a:r>
              <a:rPr lang="en-US" sz="2000" dirty="0" smtClean="0">
                <a:solidFill>
                  <a:srgbClr val="969696"/>
                </a:solidFill>
                <a:latin typeface="Calibri" charset="0"/>
              </a:rPr>
              <a:t>Low </a:t>
            </a:r>
            <a:r>
              <a:rPr lang="en-US" sz="2000" dirty="0">
                <a:solidFill>
                  <a:srgbClr val="969696"/>
                </a:solidFill>
                <a:latin typeface="Calibri" charset="0"/>
              </a:rPr>
              <a:t>rate acquisition of </a:t>
            </a:r>
            <a:r>
              <a:rPr lang="en-US" sz="2000" dirty="0" smtClean="0">
                <a:solidFill>
                  <a:srgbClr val="969696"/>
                </a:solidFill>
                <a:latin typeface="Calibri" charset="0"/>
              </a:rPr>
              <a:t>x</a:t>
            </a:r>
            <a:r>
              <a:rPr lang="en-US" sz="2000" baseline="-25000" dirty="0" smtClean="0">
                <a:solidFill>
                  <a:srgbClr val="969696"/>
                </a:solidFill>
                <a:latin typeface="Calibri" charset="0"/>
              </a:rPr>
              <a:t>2</a:t>
            </a:r>
            <a:r>
              <a:rPr lang="en-US" sz="2000" dirty="0" smtClean="0">
                <a:solidFill>
                  <a:srgbClr val="969696"/>
                </a:solidFill>
                <a:latin typeface="Calibri" charset="0"/>
              </a:rPr>
              <a:t>,</a:t>
            </a:r>
          </a:p>
          <a:p>
            <a:pPr lvl="1" indent="-279400">
              <a:spcBef>
                <a:spcPct val="20000"/>
              </a:spcBef>
              <a:buFontTx/>
              <a:buChar char="–"/>
            </a:pPr>
            <a:r>
              <a:rPr lang="en-US" sz="2000" dirty="0">
                <a:solidFill>
                  <a:srgbClr val="969696"/>
                </a:solidFill>
                <a:latin typeface="Calibri" charset="0"/>
              </a:rPr>
              <a:t>Various </a:t>
            </a:r>
            <a:r>
              <a:rPr lang="en-US" sz="2000" dirty="0" err="1">
                <a:solidFill>
                  <a:srgbClr val="969696"/>
                </a:solidFill>
                <a:latin typeface="Calibri" charset="0"/>
              </a:rPr>
              <a:t>sparsity</a:t>
            </a:r>
            <a:r>
              <a:rPr lang="en-US" sz="2000" dirty="0">
                <a:solidFill>
                  <a:srgbClr val="969696"/>
                </a:solidFill>
                <a:latin typeface="Calibri" charset="0"/>
              </a:rPr>
              <a:t> levels for acquisition of x</a:t>
            </a:r>
            <a:r>
              <a:rPr lang="en-US" sz="2000" baseline="-25000" dirty="0">
                <a:solidFill>
                  <a:srgbClr val="969696"/>
                </a:solidFill>
                <a:latin typeface="Calibri" charset="0"/>
              </a:rPr>
              <a:t>2</a:t>
            </a:r>
          </a:p>
          <a:p>
            <a:pPr lvl="1" indent="-279400">
              <a:spcBef>
                <a:spcPct val="20000"/>
              </a:spcBef>
              <a:buFontTx/>
              <a:buChar char="–"/>
            </a:pPr>
            <a:endParaRPr lang="en-US" dirty="0"/>
          </a:p>
        </p:txBody>
      </p:sp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52800"/>
            <a:ext cx="366077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7463" y="2819400"/>
            <a:ext cx="5316537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dirty="0"/>
              <a:t>The </a:t>
            </a:r>
            <a:r>
              <a:rPr lang="en-US" sz="3500" dirty="0" smtClean="0"/>
              <a:t>Question:</a:t>
            </a:r>
            <a:endParaRPr lang="en-US" sz="350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571625"/>
            <a:ext cx="8229600" cy="45259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b="1" dirty="0" smtClean="0"/>
              <a:t>Given </a:t>
            </a:r>
            <a:r>
              <a:rPr lang="en-US" sz="2000" b="1" dirty="0"/>
              <a:t>a class of objects,</a:t>
            </a:r>
            <a:r>
              <a:rPr lang="en-US" sz="2000" b="1" dirty="0" smtClean="0"/>
              <a:t> like a </a:t>
            </a:r>
            <a:r>
              <a:rPr lang="en-US" sz="2000" b="1" dirty="0"/>
              <a:t>class of functions </a:t>
            </a:r>
            <a:r>
              <a:rPr lang="en-US" sz="2000" b="1" dirty="0" smtClean="0"/>
              <a:t>(e.g. </a:t>
            </a:r>
            <a:r>
              <a:rPr lang="en-US" sz="2000" b="1" dirty="0" err="1" smtClean="0"/>
              <a:t>bandlimited</a:t>
            </a:r>
            <a:r>
              <a:rPr lang="en-US" sz="2000" b="1" dirty="0" smtClean="0"/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b="1" dirty="0" smtClean="0"/>
              <a:t>And given a </a:t>
            </a:r>
            <a:r>
              <a:rPr lang="en-US" sz="2000" b="1" dirty="0"/>
              <a:t>sampling device, as usual to  acquire the real world</a:t>
            </a:r>
          </a:p>
          <a:p>
            <a:pPr marL="355600" lvl="1" indent="-355600" eaLnBrk="1" hangingPunct="1">
              <a:lnSpc>
                <a:spcPct val="90000"/>
              </a:lnSpc>
              <a:buClr>
                <a:srgbClr val="96969B"/>
              </a:buClr>
            </a:pPr>
            <a:r>
              <a:rPr lang="en-US" sz="2000" dirty="0">
                <a:sym typeface="Wingdings 3" charset="2"/>
              </a:rPr>
              <a:t>Smoothing kernel or </a:t>
            </a:r>
            <a:r>
              <a:rPr lang="en-US" sz="2000" dirty="0" err="1">
                <a:sym typeface="Wingdings 3" charset="2"/>
              </a:rPr>
              <a:t>lowpass</a:t>
            </a:r>
            <a:r>
              <a:rPr lang="en-US" sz="2000" dirty="0">
                <a:sym typeface="Wingdings 3" charset="2"/>
              </a:rPr>
              <a:t> filter</a:t>
            </a:r>
          </a:p>
          <a:p>
            <a:pPr marL="355600" lvl="1" indent="-355600" eaLnBrk="1" hangingPunct="1">
              <a:lnSpc>
                <a:spcPct val="90000"/>
              </a:lnSpc>
              <a:buClr>
                <a:srgbClr val="96969B"/>
              </a:buClr>
            </a:pPr>
            <a:r>
              <a:rPr lang="en-US" sz="2000" dirty="0">
                <a:sym typeface="Wingdings 3" charset="2"/>
              </a:rPr>
              <a:t>Regular, uniform sampling</a:t>
            </a:r>
          </a:p>
          <a:p>
            <a:pPr marL="355600" lvl="1" indent="-355600" eaLnBrk="1" hangingPunct="1">
              <a:lnSpc>
                <a:spcPct val="90000"/>
              </a:lnSpc>
              <a:buClr>
                <a:srgbClr val="96969B"/>
              </a:buClr>
            </a:pPr>
            <a:r>
              <a:rPr lang="en-US" sz="2000" dirty="0">
                <a:sym typeface="Wingdings 3" charset="2"/>
              </a:rPr>
              <a:t>That is, the workhorse of sampling</a:t>
            </a:r>
            <a:r>
              <a:rPr lang="en-US" sz="2000" dirty="0"/>
              <a:t>!</a:t>
            </a:r>
          </a:p>
          <a:p>
            <a:pPr eaLnBrk="1" hangingPunct="1">
              <a:lnSpc>
                <a:spcPct val="90000"/>
              </a:lnSpc>
              <a:buFont typeface="Times" charset="0"/>
              <a:buChar char="•"/>
            </a:pPr>
            <a:endParaRPr lang="en-US" sz="2000" dirty="0"/>
          </a:p>
          <a:p>
            <a:pPr eaLnBrk="1" hangingPunct="1">
              <a:lnSpc>
                <a:spcPct val="90000"/>
              </a:lnSpc>
              <a:buFont typeface="Times" charset="0"/>
              <a:buChar char="•"/>
            </a:pPr>
            <a:endParaRPr lang="en-US" sz="2000" dirty="0"/>
          </a:p>
          <a:p>
            <a:pPr eaLnBrk="1" hangingPunct="1">
              <a:lnSpc>
                <a:spcPct val="90000"/>
              </a:lnSpc>
              <a:buFont typeface="Times" charset="0"/>
              <a:buChar char="•"/>
            </a:pPr>
            <a:endParaRPr lang="en-US" sz="2000" dirty="0"/>
          </a:p>
          <a:p>
            <a:pPr eaLnBrk="1" hangingPunct="1">
              <a:lnSpc>
                <a:spcPct val="90000"/>
              </a:lnSpc>
              <a:buFont typeface="Times" charset="0"/>
              <a:buChar char="•"/>
            </a:pPr>
            <a:endParaRPr lang="en-US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b="1" dirty="0"/>
              <a:t>Obvious question:</a:t>
            </a:r>
            <a:r>
              <a:rPr lang="en-US" sz="2000" b="1" dirty="0" smtClean="0"/>
              <a:t> When </a:t>
            </a:r>
            <a:r>
              <a:rPr lang="en-US" sz="2000" b="1" dirty="0"/>
              <a:t>does a minimum number of samples</a:t>
            </a:r>
            <a:r>
              <a:rPr lang="en-US" sz="2000" b="1" dirty="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b="1" dirty="0" smtClean="0"/>
              <a:t>			   uniquely </a:t>
            </a:r>
            <a:r>
              <a:rPr lang="en-US" sz="2000" b="1" dirty="0"/>
              <a:t>specify the function? </a:t>
            </a:r>
          </a:p>
          <a:p>
            <a:pPr eaLnBrk="1" hangingPunct="1">
              <a:lnSpc>
                <a:spcPct val="90000"/>
              </a:lnSpc>
              <a:buFont typeface="Times" charset="0"/>
              <a:buNone/>
            </a:pPr>
            <a:endParaRPr lang="en-US" sz="2000" dirty="0"/>
          </a:p>
        </p:txBody>
      </p:sp>
      <p:pic>
        <p:nvPicPr>
          <p:cNvPr id="11" name="Image 6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13" y="6143625"/>
            <a:ext cx="185102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er 73"/>
          <p:cNvGrpSpPr>
            <a:grpSpLocks/>
          </p:cNvGrpSpPr>
          <p:nvPr/>
        </p:nvGrpSpPr>
        <p:grpSpPr bwMode="auto">
          <a:xfrm>
            <a:off x="1066800" y="3429000"/>
            <a:ext cx="6400800" cy="1524000"/>
            <a:chOff x="1066800" y="3429000"/>
            <a:chExt cx="6400800" cy="1524000"/>
          </a:xfrm>
        </p:grpSpPr>
        <p:pic>
          <p:nvPicPr>
            <p:cNvPr id="13" name="Image 68" descr="latex-image-1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19800" y="4114800"/>
              <a:ext cx="234950" cy="210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er 72"/>
            <p:cNvGrpSpPr>
              <a:grpSpLocks/>
            </p:cNvGrpSpPr>
            <p:nvPr/>
          </p:nvGrpSpPr>
          <p:grpSpPr bwMode="auto">
            <a:xfrm>
              <a:off x="1066800" y="3429000"/>
              <a:ext cx="6400800" cy="1524000"/>
              <a:chOff x="1143000" y="3276600"/>
              <a:chExt cx="6400800" cy="1524000"/>
            </a:xfrm>
          </p:grpSpPr>
          <p:pic>
            <p:nvPicPr>
              <p:cNvPr id="15" name="Image 66" descr="latex-image-1.pdf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925011" y="4114800"/>
                <a:ext cx="580189" cy="355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6" name="Grouper 70"/>
              <p:cNvGrpSpPr>
                <a:grpSpLocks/>
              </p:cNvGrpSpPr>
              <p:nvPr/>
            </p:nvGrpSpPr>
            <p:grpSpPr bwMode="auto">
              <a:xfrm>
                <a:off x="1143000" y="3810000"/>
                <a:ext cx="6400800" cy="990600"/>
                <a:chOff x="1219200" y="3581400"/>
                <a:chExt cx="6400800" cy="990600"/>
              </a:xfrm>
            </p:grpSpPr>
            <p:cxnSp>
              <p:nvCxnSpPr>
                <p:cNvPr id="18" name="Connecteur droit 30"/>
                <p:cNvCxnSpPr>
                  <a:cxnSpLocks noChangeShapeType="1"/>
                </p:cNvCxnSpPr>
                <p:nvPr/>
              </p:nvCxnSpPr>
              <p:spPr bwMode="auto">
                <a:xfrm flipV="1">
                  <a:off x="5638800" y="3733800"/>
                  <a:ext cx="45720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grpSp>
              <p:nvGrpSpPr>
                <p:cNvPr id="19" name="Grouper 64"/>
                <p:cNvGrpSpPr>
                  <a:grpSpLocks/>
                </p:cNvGrpSpPr>
                <p:nvPr/>
              </p:nvGrpSpPr>
              <p:grpSpPr bwMode="auto">
                <a:xfrm>
                  <a:off x="1219200" y="3581400"/>
                  <a:ext cx="6400800" cy="990600"/>
                  <a:chOff x="1371600" y="3657600"/>
                  <a:chExt cx="6400800" cy="990600"/>
                </a:xfrm>
              </p:grpSpPr>
              <p:sp>
                <p:nvSpPr>
                  <p:cNvPr id="23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2743200" y="3657600"/>
                    <a:ext cx="1371600" cy="990600"/>
                  </a:xfrm>
                  <a:prstGeom prst="rect">
                    <a:avLst/>
                  </a:prstGeom>
                  <a:noFill/>
                  <a:ln w="254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>
                    <a:outerShdw dist="19939" dir="5400000" algn="tl" rotWithShape="0">
                      <a:srgbClr val="808080">
                        <a:alpha val="37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fr-FR">
                      <a:solidFill>
                        <a:srgbClr val="FFFFFF"/>
                      </a:solidFill>
                      <a:latin typeface="Calibri" charset="0"/>
                      <a:ea typeface="+mn-ea"/>
                    </a:endParaRPr>
                  </a:p>
                </p:txBody>
              </p:sp>
              <p:cxnSp>
                <p:nvCxnSpPr>
                  <p:cNvPr id="24" name="Connecteur droit avec flèche 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371600" y="4189413"/>
                    <a:ext cx="1371600" cy="1587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5" name="Connecteur droit avec flèche 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400800" y="4191000"/>
                    <a:ext cx="1371600" cy="1588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6" name="Connecteur droit 2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114800" y="4191000"/>
                    <a:ext cx="1676400" cy="1588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7" name="Connecteur droit avec flèche 41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6097587" y="4113213"/>
                    <a:ext cx="150813" cy="1588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sp>
                <p:nvSpPr>
                  <p:cNvPr id="28" name="Arc 42"/>
                  <p:cNvSpPr>
                    <a:spLocks noChangeArrowheads="1"/>
                  </p:cNvSpPr>
                  <p:nvPr/>
                </p:nvSpPr>
                <p:spPr bwMode="auto">
                  <a:xfrm>
                    <a:off x="5562600" y="3810000"/>
                    <a:ext cx="609600" cy="533400"/>
                  </a:xfrm>
                  <a:custGeom>
                    <a:avLst/>
                    <a:gdLst>
                      <a:gd name="T0" fmla="*/ 379820 w 609600"/>
                      <a:gd name="T1" fmla="*/ 8205 h 533400"/>
                      <a:gd name="T2" fmla="*/ 304800 w 609600"/>
                      <a:gd name="T3" fmla="*/ 266700 h 533400"/>
                      <a:gd name="T4" fmla="*/ 609600 w 609600"/>
                      <a:gd name="T5" fmla="*/ 266700 h 533400"/>
                      <a:gd name="T6" fmla="*/ 2 60000 65536"/>
                      <a:gd name="T7" fmla="*/ 2 60000 65536"/>
                      <a:gd name="T8" fmla="*/ 1 60000 65536"/>
                      <a:gd name="T9" fmla="*/ 379820 w 609600"/>
                      <a:gd name="T10" fmla="*/ 8205 h 533400"/>
                      <a:gd name="T11" fmla="*/ 609600 w 609600"/>
                      <a:gd name="T12" fmla="*/ 266700 h 5334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609600" h="533400" stroke="0">
                        <a:moveTo>
                          <a:pt x="379820" y="8205"/>
                        </a:moveTo>
                        <a:lnTo>
                          <a:pt x="379820" y="8204"/>
                        </a:lnTo>
                        <a:cubicBezTo>
                          <a:pt x="514972" y="38235"/>
                          <a:pt x="609600" y="144688"/>
                          <a:pt x="609600" y="266700"/>
                        </a:cubicBezTo>
                        <a:lnTo>
                          <a:pt x="304800" y="266700"/>
                        </a:lnTo>
                        <a:close/>
                      </a:path>
                      <a:path w="609600" h="533400" fill="none">
                        <a:moveTo>
                          <a:pt x="379820" y="8205"/>
                        </a:moveTo>
                        <a:lnTo>
                          <a:pt x="379820" y="8204"/>
                        </a:lnTo>
                        <a:cubicBezTo>
                          <a:pt x="514972" y="38235"/>
                          <a:pt x="609600" y="144688"/>
                          <a:pt x="609600" y="266700"/>
                        </a:cubicBezTo>
                      </a:path>
                    </a:pathLst>
                  </a:cu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fr-FR">
                      <a:latin typeface="Calibri" charset="0"/>
                      <a:ea typeface="+mn-ea"/>
                    </a:endParaRPr>
                  </a:p>
                </p:txBody>
              </p:sp>
            </p:grpSp>
            <p:pic>
              <p:nvPicPr>
                <p:cNvPr id="20" name="Image 65" descr="latex-image-1.pdf"/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1447800" y="3581400"/>
                  <a:ext cx="584200" cy="3699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1" name="Image 67" descr="latex-image-1.pdf"/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4648200" y="3581400"/>
                  <a:ext cx="562142" cy="368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" name="Image 69" descr="latex-image-1.pdf"/>
                <p:cNvPicPr>
                  <a:picLocks noChangeAspect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6934200" y="3657600"/>
                  <a:ext cx="362877" cy="2519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7" name="ZoneTexte 71"/>
              <p:cNvSpPr txBox="1">
                <a:spLocks noChangeArrowheads="1"/>
              </p:cNvSpPr>
              <p:nvPr/>
            </p:nvSpPr>
            <p:spPr bwMode="auto">
              <a:xfrm>
                <a:off x="2438400" y="3276600"/>
                <a:ext cx="1981200" cy="3540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700">
                    <a:latin typeface="Calibri" charset="0"/>
                  </a:rPr>
                  <a:t>sampling kernel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72" y="928670"/>
            <a:ext cx="8191528" cy="3109930"/>
          </a:xfrm>
        </p:spPr>
        <p:txBody>
          <a:bodyPr>
            <a:normAutofit fontScale="85000" lnSpcReduction="20000"/>
          </a:bodyPr>
          <a:lstStyle/>
          <a:p>
            <a:pPr marL="355600" indent="-355600">
              <a:lnSpc>
                <a:spcPct val="120000"/>
              </a:lnSpc>
              <a:buNone/>
            </a:pPr>
            <a:r>
              <a:rPr lang="en-US" sz="2353" b="1" dirty="0" smtClean="0"/>
              <a:t>1. What is super-resolution?</a:t>
            </a:r>
          </a:p>
          <a:p>
            <a:pPr marL="355600" lvl="1" indent="0">
              <a:lnSpc>
                <a:spcPct val="120000"/>
              </a:lnSpc>
              <a:buNone/>
            </a:pPr>
            <a:r>
              <a:rPr lang="fr-CH" sz="2353" dirty="0" smtClean="0"/>
              <a:t>Registration: Non-linear… Reconstruction: Linear!</a:t>
            </a:r>
          </a:p>
          <a:p>
            <a:pPr>
              <a:lnSpc>
                <a:spcPct val="120000"/>
              </a:lnSpc>
              <a:buNone/>
            </a:pPr>
            <a:r>
              <a:rPr lang="en-US" sz="2353" b="1" dirty="0" smtClean="0"/>
              <a:t>2. Multi-channel sampling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2353" dirty="0" smtClean="0"/>
              <a:t>Unknown shifts, unknown weights</a:t>
            </a:r>
          </a:p>
          <a:p>
            <a:pPr>
              <a:lnSpc>
                <a:spcPct val="120000"/>
              </a:lnSpc>
              <a:buNone/>
            </a:pPr>
            <a:r>
              <a:rPr lang="en-US" sz="2353" b="1" dirty="0" smtClean="0"/>
              <a:t>3. Rank condition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2353" dirty="0" smtClean="0"/>
              <a:t>Correct shifts lead to a low rank solution</a:t>
            </a:r>
          </a:p>
          <a:p>
            <a:pPr>
              <a:lnSpc>
                <a:spcPct val="120000"/>
              </a:lnSpc>
              <a:buNone/>
            </a:pPr>
            <a:r>
              <a:rPr lang="en-US" sz="2353" b="1" dirty="0" smtClean="0"/>
              <a:t>4. A new algorithm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2353" dirty="0" smtClean="0"/>
              <a:t>Efficient rank minimization</a:t>
            </a:r>
          </a:p>
          <a:p>
            <a:pPr marL="349250" lvl="1" indent="6350">
              <a:buNone/>
            </a:pPr>
            <a:endParaRPr lang="en-US" sz="510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14"/>
            <a:ext cx="8229600" cy="91918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 smtClean="0">
                <a:ea typeface="+mj-ea"/>
              </a:rPr>
              <a:t>Super-resolution imaging</a:t>
            </a:r>
            <a:endParaRPr lang="en-US" sz="3200" dirty="0">
              <a:ea typeface="+mj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60</a:t>
            </a:fld>
            <a:endParaRPr lang="en-US" dirty="0"/>
          </a:p>
        </p:txBody>
      </p:sp>
      <p:grpSp>
        <p:nvGrpSpPr>
          <p:cNvPr id="5" name="Group 17"/>
          <p:cNvGrpSpPr>
            <a:grpSpLocks noChangeAspect="1"/>
          </p:cNvGrpSpPr>
          <p:nvPr/>
        </p:nvGrpSpPr>
        <p:grpSpPr bwMode="auto">
          <a:xfrm>
            <a:off x="2209800" y="3810000"/>
            <a:ext cx="5414400" cy="2880000"/>
            <a:chOff x="384" y="1392"/>
            <a:chExt cx="2256" cy="1200"/>
          </a:xfrm>
        </p:grpSpPr>
        <p:pic>
          <p:nvPicPr>
            <p:cNvPr id="6" name="Picture 4" descr="chateau_color_h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40" y="1392"/>
              <a:ext cx="1200" cy="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10"/>
            <p:cNvGrpSpPr>
              <a:grpSpLocks/>
            </p:cNvGrpSpPr>
            <p:nvPr/>
          </p:nvGrpSpPr>
          <p:grpSpPr bwMode="auto">
            <a:xfrm>
              <a:off x="384" y="1584"/>
              <a:ext cx="813" cy="868"/>
              <a:chOff x="768" y="1280"/>
              <a:chExt cx="1216" cy="1232"/>
            </a:xfrm>
          </p:grpSpPr>
          <p:pic>
            <p:nvPicPr>
              <p:cNvPr id="9" name="Picture 5" descr="chateau_color_lr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68" y="1280"/>
                <a:ext cx="1024" cy="1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6" descr="chateau_color_lr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16" y="1344"/>
                <a:ext cx="1024" cy="1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7" descr="chateau_color_lr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64" y="1392"/>
                <a:ext cx="1024" cy="1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8" descr="chateau_color_lr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912" y="1440"/>
                <a:ext cx="1024" cy="1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9" descr="chateau_color_lr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960" y="1488"/>
                <a:ext cx="1024" cy="1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200" dirty="0" smtClean="0"/>
              <a:t>1. Registration and Reconstruction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61</a:t>
            </a:fld>
            <a:endParaRPr lang="en-US" dirty="0"/>
          </a:p>
        </p:txBody>
      </p:sp>
      <p:grpSp>
        <p:nvGrpSpPr>
          <p:cNvPr id="3" name="Group 116"/>
          <p:cNvGrpSpPr/>
          <p:nvPr/>
        </p:nvGrpSpPr>
        <p:grpSpPr>
          <a:xfrm>
            <a:off x="1016000" y="1905000"/>
            <a:ext cx="3208338" cy="3886200"/>
            <a:chOff x="1016000" y="1905000"/>
            <a:chExt cx="3208338" cy="3886200"/>
          </a:xfrm>
        </p:grpSpPr>
        <p:sp>
          <p:nvSpPr>
            <p:cNvPr id="113" name="Text Box 10"/>
            <p:cNvSpPr txBox="1">
              <a:spLocks noChangeArrowheads="1"/>
            </p:cNvSpPr>
            <p:nvPr/>
          </p:nvSpPr>
          <p:spPr bwMode="auto">
            <a:xfrm>
              <a:off x="3200400" y="5486400"/>
              <a:ext cx="102393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Symbol" charset="2"/>
                  <a:sym typeface="Symbol" charset="2"/>
                </a:rPr>
                <a:t></a:t>
              </a:r>
              <a:r>
                <a:rPr lang="en-US" sz="1400">
                  <a:latin typeface="Symbol" charset="2"/>
                </a:rPr>
                <a:t> </a:t>
              </a:r>
              <a:r>
                <a:rPr lang="en-US" sz="1400"/>
                <a:t>x</a:t>
              </a:r>
              <a:r>
                <a:rPr lang="en-US" sz="1400">
                  <a:latin typeface="Symbol" charset="2"/>
                  <a:sym typeface="Symbol" charset="2"/>
                </a:rPr>
                <a:t></a:t>
              </a:r>
              <a:r>
                <a:rPr lang="en-US" sz="1400">
                  <a:latin typeface="Symbol" charset="2"/>
                </a:rPr>
                <a:t> </a:t>
              </a:r>
              <a:r>
                <a:rPr lang="en-US" sz="1400"/>
                <a:t>y</a:t>
              </a:r>
            </a:p>
          </p:txBody>
        </p:sp>
        <p:pic>
          <p:nvPicPr>
            <p:cNvPr id="114" name="Picture 13" descr="bad_registration_pres_input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66800" y="1905000"/>
              <a:ext cx="2438400" cy="3251200"/>
            </a:xfrm>
            <a:prstGeom prst="rect">
              <a:avLst/>
            </a:prstGeom>
            <a:noFill/>
          </p:spPr>
        </p:pic>
        <p:pic>
          <p:nvPicPr>
            <p:cNvPr id="115" name="Picture 14" descr="bad_registration_pres_input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16000" y="1943100"/>
              <a:ext cx="2438400" cy="3251200"/>
            </a:xfrm>
            <a:prstGeom prst="rect">
              <a:avLst/>
            </a:prstGeom>
            <a:noFill/>
          </p:spPr>
        </p:pic>
        <p:sp>
          <p:nvSpPr>
            <p:cNvPr id="116" name="Line 16"/>
            <p:cNvSpPr>
              <a:spLocks noChangeShapeType="1"/>
            </p:cNvSpPr>
            <p:nvPr/>
          </p:nvSpPr>
          <p:spPr bwMode="auto">
            <a:xfrm flipH="1" flipV="1">
              <a:off x="3505200" y="5181600"/>
              <a:ext cx="76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8" name="Picture 15" descr="bad_registration1_pr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676400"/>
            <a:ext cx="3411538" cy="4548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200" dirty="0" smtClean="0"/>
              <a:t>1. Registration and Reconstruction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62</a:t>
            </a:fld>
            <a:endParaRPr lang="en-US" dirty="0"/>
          </a:p>
        </p:txBody>
      </p:sp>
      <p:grpSp>
        <p:nvGrpSpPr>
          <p:cNvPr id="3" name="Group 15"/>
          <p:cNvGrpSpPr/>
          <p:nvPr/>
        </p:nvGrpSpPr>
        <p:grpSpPr>
          <a:xfrm>
            <a:off x="457200" y="1943100"/>
            <a:ext cx="3048000" cy="3924300"/>
            <a:chOff x="457200" y="1943100"/>
            <a:chExt cx="3048000" cy="3924300"/>
          </a:xfrm>
        </p:grpSpPr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457200" y="5562600"/>
              <a:ext cx="102393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Symbol" charset="2"/>
                  <a:sym typeface="Symbol" charset="2"/>
                </a:rPr>
                <a:t></a:t>
              </a:r>
              <a:r>
                <a:rPr lang="en-US" sz="1400">
                  <a:latin typeface="Symbol" charset="2"/>
                </a:rPr>
                <a:t> </a:t>
              </a:r>
              <a:r>
                <a:rPr lang="en-US" sz="1400"/>
                <a:t>x’</a:t>
              </a:r>
              <a:r>
                <a:rPr lang="en-US" sz="1400">
                  <a:latin typeface="Symbol" charset="2"/>
                  <a:sym typeface="Symbol" charset="2"/>
                </a:rPr>
                <a:t></a:t>
              </a:r>
              <a:r>
                <a:rPr lang="en-US" sz="1400">
                  <a:latin typeface="Symbol" charset="2"/>
                </a:rPr>
                <a:t> </a:t>
              </a:r>
              <a:r>
                <a:rPr lang="en-US" sz="1400"/>
                <a:t>y’</a:t>
              </a:r>
            </a:p>
          </p:txBody>
        </p:sp>
        <p:pic>
          <p:nvPicPr>
            <p:cNvPr id="13" name="Picture 6" descr="bad_registration_pres_inpu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16000" y="1943100"/>
              <a:ext cx="2438400" cy="3251200"/>
            </a:xfrm>
            <a:prstGeom prst="rect">
              <a:avLst/>
            </a:prstGeom>
            <a:noFill/>
          </p:spPr>
        </p:pic>
        <p:sp>
          <p:nvSpPr>
            <p:cNvPr id="14" name="Line 8"/>
            <p:cNvSpPr>
              <a:spLocks noChangeShapeType="1"/>
            </p:cNvSpPr>
            <p:nvPr/>
          </p:nvSpPr>
          <p:spPr bwMode="auto">
            <a:xfrm flipV="1">
              <a:off x="838200" y="5257800"/>
              <a:ext cx="152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5" name="Picture 5" descr="bad_registration_pres_input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66800" y="2006600"/>
              <a:ext cx="2438400" cy="3251200"/>
            </a:xfrm>
            <a:prstGeom prst="rect">
              <a:avLst/>
            </a:prstGeom>
            <a:noFill/>
          </p:spPr>
        </p:pic>
      </p:grpSp>
      <p:pic>
        <p:nvPicPr>
          <p:cNvPr id="17" name="Picture 9" descr="bad_registration2_pr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676400"/>
            <a:ext cx="3411538" cy="4548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72" y="928670"/>
            <a:ext cx="8267728" cy="531973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endParaRPr lang="en-US" sz="1800" b="1" dirty="0" smtClean="0"/>
          </a:p>
          <a:p>
            <a:pPr marL="355600" indent="-355600">
              <a:lnSpc>
                <a:spcPct val="120000"/>
              </a:lnSpc>
              <a:buNone/>
            </a:pPr>
            <a:r>
              <a:rPr lang="en-US" sz="4364" b="1" dirty="0" smtClean="0"/>
              <a:t>1. Registration</a:t>
            </a:r>
          </a:p>
          <a:p>
            <a:pPr marL="355600" lvl="1" indent="0">
              <a:lnSpc>
                <a:spcPct val="120000"/>
              </a:lnSpc>
              <a:buNone/>
            </a:pPr>
            <a:r>
              <a:rPr lang="fr-CH" sz="4364" dirty="0" smtClean="0"/>
              <a:t>Is a non-linear problem</a:t>
            </a:r>
          </a:p>
          <a:p>
            <a:pPr marL="355600" lvl="1" indent="0">
              <a:lnSpc>
                <a:spcPct val="120000"/>
              </a:lnSpc>
              <a:buNone/>
            </a:pPr>
            <a:r>
              <a:rPr lang="fr-CH" sz="4364" dirty="0" smtClean="0"/>
              <a:t>Exhaustive search is possible but not computable…</a:t>
            </a:r>
          </a:p>
          <a:p>
            <a:pPr marL="355600" lvl="1" indent="0">
              <a:lnSpc>
                <a:spcPct val="120000"/>
              </a:lnSpc>
              <a:buNone/>
            </a:pPr>
            <a:r>
              <a:rPr lang="fr-CH" sz="4364" dirty="0" smtClean="0"/>
              <a:t>Need for efficient and precise registration</a:t>
            </a:r>
          </a:p>
          <a:p>
            <a:pPr marL="355600" lvl="1" indent="0">
              <a:lnSpc>
                <a:spcPct val="120000"/>
              </a:lnSpc>
              <a:buNone/>
            </a:pPr>
            <a:r>
              <a:rPr lang="fr-CH" sz="4364" dirty="0" smtClean="0"/>
              <a:t>Rank testing is a possibility</a:t>
            </a:r>
          </a:p>
          <a:p>
            <a:pPr>
              <a:lnSpc>
                <a:spcPct val="120000"/>
              </a:lnSpc>
              <a:buNone/>
            </a:pPr>
            <a:r>
              <a:rPr lang="en-US" sz="4364" b="1" dirty="0" smtClean="0"/>
              <a:t>2. Reconstruction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4364" dirty="0" smtClean="0"/>
              <a:t>Is a linear problem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4364" dirty="0" smtClean="0"/>
              <a:t>Solution lives on a subspace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4364" dirty="0" smtClean="0"/>
              <a:t>It amounts to solving a linear system of equations</a:t>
            </a:r>
          </a:p>
          <a:p>
            <a:pPr marL="349250" lvl="1" indent="6350">
              <a:buNone/>
            </a:pPr>
            <a:endParaRPr lang="en-US" sz="510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H" sz="3200" dirty="0" smtClean="0"/>
              <a:t>1. Registration and Reconstruction</a:t>
            </a:r>
            <a:endParaRPr lang="en-US" sz="3200" dirty="0">
              <a:ea typeface="+mj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63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H" sz="3200" dirty="0" smtClean="0"/>
              <a:t>2. Multichannel Sampling</a:t>
            </a:r>
            <a:endParaRPr lang="en-US" sz="3200" dirty="0">
              <a:ea typeface="+mj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64</a:t>
            </a:fld>
            <a:endParaRPr lang="en-US" dirty="0"/>
          </a:p>
        </p:txBody>
      </p:sp>
      <p:grpSp>
        <p:nvGrpSpPr>
          <p:cNvPr id="2" name="Group 19"/>
          <p:cNvGrpSpPr/>
          <p:nvPr/>
        </p:nvGrpSpPr>
        <p:grpSpPr>
          <a:xfrm>
            <a:off x="381000" y="4267200"/>
            <a:ext cx="6502400" cy="2171700"/>
            <a:chOff x="393700" y="6692900"/>
            <a:chExt cx="6502400" cy="2171700"/>
          </a:xfrm>
        </p:grpSpPr>
        <p:sp>
          <p:nvSpPr>
            <p:cNvPr id="10" name="Rectangle 3"/>
            <p:cNvSpPr>
              <a:spLocks/>
            </p:cNvSpPr>
            <p:nvPr/>
          </p:nvSpPr>
          <p:spPr bwMode="auto">
            <a:xfrm>
              <a:off x="393700" y="6692900"/>
              <a:ext cx="4217988" cy="5461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152400" indent="-152400" algn="l">
                <a:buSzPct val="125000"/>
                <a:buFont typeface="Calibri" charset="0"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 Input:          </a:t>
              </a:r>
              <a:r>
                <a:rPr lang="en-US" sz="2800" dirty="0" err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bandlimited</a:t>
              </a:r>
              <a:r>
                <a:rPr lang="en-US" sz="2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 to </a:t>
              </a:r>
            </a:p>
          </p:txBody>
        </p:sp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51000" y="6794500"/>
              <a:ext cx="571500" cy="38100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84700" y="6794500"/>
              <a:ext cx="965200" cy="38100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4" name="Rectangle 7"/>
            <p:cNvSpPr>
              <a:spLocks/>
            </p:cNvSpPr>
            <p:nvPr/>
          </p:nvSpPr>
          <p:spPr bwMode="auto">
            <a:xfrm>
              <a:off x="393700" y="7512506"/>
              <a:ext cx="4950073" cy="43088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152400" indent="-152400" algn="l">
                <a:buSzPct val="125000"/>
                <a:buFont typeface="Calibri" charset="0"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 </a:t>
              </a:r>
              <a:r>
                <a:rPr lang="en-US" sz="2800" dirty="0">
                  <a:solidFill>
                    <a:srgbClr val="DD6022"/>
                  </a:solidFill>
                  <a:latin typeface="Calibri Bold Italic" charset="0"/>
                  <a:ea typeface="Calibri Bold Italic" charset="0"/>
                  <a:cs typeface="Calibri Bold Italic" charset="0"/>
                  <a:sym typeface="Calibri Bold Italic" charset="0"/>
                </a:rPr>
                <a:t>Unknown</a:t>
              </a:r>
              <a:r>
                <a:rPr lang="en-US" sz="2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 gains         </a:t>
              </a:r>
              <a:r>
                <a:rPr lang="en-US" sz="2800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  and </a:t>
              </a:r>
              <a:r>
                <a:rPr lang="en-US" sz="2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offsets</a:t>
              </a:r>
            </a:p>
          </p:txBody>
        </p:sp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71800" y="7543800"/>
              <a:ext cx="711200" cy="36830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16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372100" y="7543800"/>
              <a:ext cx="635000" cy="36830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8" name="Rectangle 11"/>
            <p:cNvSpPr>
              <a:spLocks/>
            </p:cNvSpPr>
            <p:nvPr/>
          </p:nvSpPr>
          <p:spPr bwMode="auto">
            <a:xfrm>
              <a:off x="393700" y="8216900"/>
              <a:ext cx="6502400" cy="5461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>
                <a:buSzPct val="125000"/>
                <a:buFont typeface="Calibri" charset="0"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 Sub-</a:t>
              </a:r>
              <a:r>
                <a:rPr lang="en-US" sz="2800" dirty="0" err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Nyquist</a:t>
              </a:r>
              <a:r>
                <a:rPr lang="en-US" sz="2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 sampling:                     </a:t>
              </a:r>
              <a:r>
                <a:rPr lang="en-US" sz="2800" dirty="0">
                  <a:solidFill>
                    <a:srgbClr val="DD6022"/>
                  </a:solidFill>
                  <a:latin typeface="Calibri Bold Italic" charset="0"/>
                  <a:ea typeface="Calibri Bold Italic" charset="0"/>
                  <a:cs typeface="Calibri Bold Italic" charset="0"/>
                  <a:sym typeface="Calibri Bold Italic" charset="0"/>
                </a:rPr>
                <a:t>aliasing!</a:t>
              </a:r>
            </a:p>
          </p:txBody>
        </p:sp>
        <p:pic>
          <p:nvPicPr>
            <p:cNvPr id="19" name="Picture 1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89400" y="8128000"/>
              <a:ext cx="1041400" cy="73660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pic>
        <p:nvPicPr>
          <p:cNvPr id="21" name="Picture 20" descr="mc_samp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1143000" y="1219200"/>
            <a:ext cx="5334000" cy="25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077200" cy="715962"/>
          </a:xfrm>
        </p:spPr>
        <p:txBody>
          <a:bodyPr>
            <a:normAutofit/>
          </a:bodyPr>
          <a:lstStyle/>
          <a:p>
            <a:r>
              <a:rPr lang="fr-CH" sz="2400" dirty="0" smtClean="0"/>
              <a:t> Subsampling and Aliasing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65</a:t>
            </a:fld>
            <a:endParaRPr lang="en-US" dirty="0"/>
          </a:p>
        </p:txBody>
      </p:sp>
      <p:grpSp>
        <p:nvGrpSpPr>
          <p:cNvPr id="3" name="Group 62"/>
          <p:cNvGrpSpPr/>
          <p:nvPr/>
        </p:nvGrpSpPr>
        <p:grpSpPr>
          <a:xfrm>
            <a:off x="304800" y="990600"/>
            <a:ext cx="8229600" cy="5486400"/>
            <a:chOff x="457200" y="838200"/>
            <a:chExt cx="8229600" cy="5486400"/>
          </a:xfrm>
        </p:grpSpPr>
        <p:sp>
          <p:nvSpPr>
            <p:cNvPr id="16" name="Rectangle 3"/>
            <p:cNvSpPr txBox="1">
              <a:spLocks noChangeArrowheads="1"/>
            </p:cNvSpPr>
            <p:nvPr/>
          </p:nvSpPr>
          <p:spPr bwMode="auto">
            <a:xfrm>
              <a:off x="457200" y="838200"/>
              <a:ext cx="8229600" cy="548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Depending on sampling rate, 3 different cases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 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 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 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1752600" y="1409700"/>
              <a:ext cx="6629400" cy="1533525"/>
              <a:chOff x="816" y="888"/>
              <a:chExt cx="4176" cy="966"/>
            </a:xfrm>
          </p:grpSpPr>
          <p:sp>
            <p:nvSpPr>
              <p:cNvPr id="19" name="Freeform 5"/>
              <p:cNvSpPr>
                <a:spLocks/>
              </p:cNvSpPr>
              <p:nvPr/>
            </p:nvSpPr>
            <p:spPr bwMode="auto">
              <a:xfrm>
                <a:off x="2226" y="1071"/>
                <a:ext cx="1262" cy="649"/>
              </a:xfrm>
              <a:custGeom>
                <a:avLst/>
                <a:gdLst>
                  <a:gd name="T0" fmla="*/ 0 w 1440"/>
                  <a:gd name="T1" fmla="*/ 720 h 720"/>
                  <a:gd name="T2" fmla="*/ 720 w 1440"/>
                  <a:gd name="T3" fmla="*/ 0 h 720"/>
                  <a:gd name="T4" fmla="*/ 1440 w 1440"/>
                  <a:gd name="T5" fmla="*/ 720 h 720"/>
                  <a:gd name="T6" fmla="*/ 0 w 1440"/>
                  <a:gd name="T7" fmla="*/ 720 h 7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0"/>
                  <a:gd name="T13" fmla="*/ 0 h 720"/>
                  <a:gd name="T14" fmla="*/ 1440 w 1440"/>
                  <a:gd name="T15" fmla="*/ 720 h 7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0" h="720">
                    <a:moveTo>
                      <a:pt x="0" y="720"/>
                    </a:moveTo>
                    <a:lnTo>
                      <a:pt x="720" y="0"/>
                    </a:lnTo>
                    <a:lnTo>
                      <a:pt x="1440" y="720"/>
                    </a:lnTo>
                    <a:lnTo>
                      <a:pt x="0" y="720"/>
                    </a:lnTo>
                    <a:close/>
                  </a:path>
                </a:pathLst>
              </a:custGeom>
              <a:solidFill>
                <a:srgbClr val="009B9B">
                  <a:alpha val="50195"/>
                </a:srgbClr>
              </a:solidFill>
              <a:ln w="9525">
                <a:solidFill>
                  <a:srgbClr val="004646"/>
                </a:solidFill>
                <a:round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Line 6"/>
              <p:cNvSpPr>
                <a:spLocks noChangeShapeType="1"/>
              </p:cNvSpPr>
              <p:nvPr/>
            </p:nvSpPr>
            <p:spPr bwMode="auto">
              <a:xfrm>
                <a:off x="816" y="1728"/>
                <a:ext cx="4176" cy="0"/>
              </a:xfrm>
              <a:prstGeom prst="line">
                <a:avLst/>
              </a:prstGeom>
              <a:noFill/>
              <a:ln w="19050">
                <a:solidFill>
                  <a:srgbClr val="004646"/>
                </a:solidFill>
                <a:round/>
                <a:headEnd/>
                <a:tailEnd type="stealth" w="med" len="med"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Line 7"/>
              <p:cNvSpPr>
                <a:spLocks noChangeShapeType="1"/>
              </p:cNvSpPr>
              <p:nvPr/>
            </p:nvSpPr>
            <p:spPr bwMode="auto">
              <a:xfrm>
                <a:off x="2857" y="888"/>
                <a:ext cx="0" cy="952"/>
              </a:xfrm>
              <a:prstGeom prst="line">
                <a:avLst/>
              </a:prstGeom>
              <a:noFill/>
              <a:ln w="19050">
                <a:solidFill>
                  <a:srgbClr val="004646"/>
                </a:solidFill>
                <a:round/>
                <a:headEnd type="stealth" w="med" len="med"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Line 8"/>
              <p:cNvSpPr>
                <a:spLocks noChangeShapeType="1"/>
              </p:cNvSpPr>
              <p:nvPr/>
            </p:nvSpPr>
            <p:spPr bwMode="auto">
              <a:xfrm>
                <a:off x="3488" y="1667"/>
                <a:ext cx="0" cy="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Line 9"/>
              <p:cNvSpPr>
                <a:spLocks noChangeShapeType="1"/>
              </p:cNvSpPr>
              <p:nvPr/>
            </p:nvSpPr>
            <p:spPr bwMode="auto">
              <a:xfrm>
                <a:off x="4178" y="1667"/>
                <a:ext cx="0" cy="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10"/>
              <p:cNvSpPr>
                <a:spLocks/>
              </p:cNvSpPr>
              <p:nvPr/>
            </p:nvSpPr>
            <p:spPr bwMode="auto">
              <a:xfrm>
                <a:off x="3538" y="1071"/>
                <a:ext cx="1262" cy="649"/>
              </a:xfrm>
              <a:custGeom>
                <a:avLst/>
                <a:gdLst>
                  <a:gd name="T0" fmla="*/ 0 w 1440"/>
                  <a:gd name="T1" fmla="*/ 720 h 720"/>
                  <a:gd name="T2" fmla="*/ 720 w 1440"/>
                  <a:gd name="T3" fmla="*/ 0 h 720"/>
                  <a:gd name="T4" fmla="*/ 1440 w 1440"/>
                  <a:gd name="T5" fmla="*/ 720 h 720"/>
                  <a:gd name="T6" fmla="*/ 0 w 1440"/>
                  <a:gd name="T7" fmla="*/ 720 h 7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0"/>
                  <a:gd name="T13" fmla="*/ 0 h 720"/>
                  <a:gd name="T14" fmla="*/ 1440 w 1440"/>
                  <a:gd name="T15" fmla="*/ 720 h 7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0" h="720">
                    <a:moveTo>
                      <a:pt x="0" y="720"/>
                    </a:moveTo>
                    <a:lnTo>
                      <a:pt x="720" y="0"/>
                    </a:lnTo>
                    <a:lnTo>
                      <a:pt x="1440" y="720"/>
                    </a:lnTo>
                    <a:lnTo>
                      <a:pt x="0" y="720"/>
                    </a:lnTo>
                    <a:close/>
                  </a:path>
                </a:pathLst>
              </a:custGeom>
              <a:solidFill>
                <a:srgbClr val="00CC00">
                  <a:alpha val="50195"/>
                </a:srgbClr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Line 11"/>
              <p:cNvSpPr>
                <a:spLocks noChangeShapeType="1"/>
              </p:cNvSpPr>
              <p:nvPr/>
            </p:nvSpPr>
            <p:spPr bwMode="auto">
              <a:xfrm>
                <a:off x="2856" y="1069"/>
                <a:ext cx="635" cy="654"/>
              </a:xfrm>
              <a:prstGeom prst="line">
                <a:avLst/>
              </a:prstGeom>
              <a:noFill/>
              <a:ln w="9525">
                <a:solidFill>
                  <a:srgbClr val="00464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12"/>
              <p:cNvSpPr>
                <a:spLocks/>
              </p:cNvSpPr>
              <p:nvPr/>
            </p:nvSpPr>
            <p:spPr bwMode="auto">
              <a:xfrm>
                <a:off x="912" y="1071"/>
                <a:ext cx="1261" cy="649"/>
              </a:xfrm>
              <a:custGeom>
                <a:avLst/>
                <a:gdLst>
                  <a:gd name="T0" fmla="*/ 0 w 1440"/>
                  <a:gd name="T1" fmla="*/ 720 h 720"/>
                  <a:gd name="T2" fmla="*/ 720 w 1440"/>
                  <a:gd name="T3" fmla="*/ 0 h 720"/>
                  <a:gd name="T4" fmla="*/ 1440 w 1440"/>
                  <a:gd name="T5" fmla="*/ 720 h 720"/>
                  <a:gd name="T6" fmla="*/ 0 w 1440"/>
                  <a:gd name="T7" fmla="*/ 720 h 7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0"/>
                  <a:gd name="T13" fmla="*/ 0 h 720"/>
                  <a:gd name="T14" fmla="*/ 1440 w 1440"/>
                  <a:gd name="T15" fmla="*/ 720 h 7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0" h="720">
                    <a:moveTo>
                      <a:pt x="0" y="720"/>
                    </a:moveTo>
                    <a:lnTo>
                      <a:pt x="720" y="0"/>
                    </a:lnTo>
                    <a:lnTo>
                      <a:pt x="1440" y="720"/>
                    </a:lnTo>
                    <a:lnTo>
                      <a:pt x="0" y="720"/>
                    </a:lnTo>
                    <a:close/>
                  </a:path>
                </a:pathLst>
              </a:custGeom>
              <a:solidFill>
                <a:srgbClr val="0000FF">
                  <a:alpha val="50195"/>
                </a:srgbClr>
              </a:solidFill>
              <a:ln w="9525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Line 13"/>
              <p:cNvSpPr>
                <a:spLocks noChangeShapeType="1"/>
              </p:cNvSpPr>
              <p:nvPr/>
            </p:nvSpPr>
            <p:spPr bwMode="auto">
              <a:xfrm flipH="1">
                <a:off x="2221" y="1070"/>
                <a:ext cx="636" cy="654"/>
              </a:xfrm>
              <a:prstGeom prst="line">
                <a:avLst/>
              </a:prstGeom>
              <a:noFill/>
              <a:ln w="9525">
                <a:solidFill>
                  <a:srgbClr val="00464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8" name="Picture 14" descr="TP_tmp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11">
                <a:alphaModFix amt="50000"/>
              </a:blip>
              <a:srcRect/>
              <a:stretch>
                <a:fillRect/>
              </a:stretch>
            </p:blipFill>
            <p:spPr bwMode="auto">
              <a:xfrm>
                <a:off x="4128" y="1760"/>
                <a:ext cx="96" cy="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" name="Picture 15" descr="TP_tmp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>
              <a:blip r:embed="rId12">
                <a:alphaModFix amt="50000"/>
              </a:blip>
              <a:srcRect/>
              <a:stretch>
                <a:fillRect/>
              </a:stretch>
            </p:blipFill>
            <p:spPr bwMode="auto">
              <a:xfrm>
                <a:off x="3425" y="1767"/>
                <a:ext cx="202" cy="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" name="Group 16"/>
            <p:cNvGrpSpPr>
              <a:grpSpLocks/>
            </p:cNvGrpSpPr>
            <p:nvPr/>
          </p:nvGrpSpPr>
          <p:grpSpPr bwMode="auto">
            <a:xfrm>
              <a:off x="2420938" y="3114675"/>
              <a:ext cx="5275262" cy="1533525"/>
              <a:chOff x="768" y="960"/>
              <a:chExt cx="4155" cy="1207"/>
            </a:xfrm>
          </p:grpSpPr>
          <p:sp>
            <p:nvSpPr>
              <p:cNvPr id="31" name="Freeform 17"/>
              <p:cNvSpPr>
                <a:spLocks/>
              </p:cNvSpPr>
              <p:nvPr/>
            </p:nvSpPr>
            <p:spPr bwMode="auto">
              <a:xfrm>
                <a:off x="2005" y="1189"/>
                <a:ext cx="1577" cy="810"/>
              </a:xfrm>
              <a:custGeom>
                <a:avLst/>
                <a:gdLst>
                  <a:gd name="T0" fmla="*/ 0 w 1440"/>
                  <a:gd name="T1" fmla="*/ 720 h 720"/>
                  <a:gd name="T2" fmla="*/ 720 w 1440"/>
                  <a:gd name="T3" fmla="*/ 0 h 720"/>
                  <a:gd name="T4" fmla="*/ 1440 w 1440"/>
                  <a:gd name="T5" fmla="*/ 720 h 720"/>
                  <a:gd name="T6" fmla="*/ 0 w 1440"/>
                  <a:gd name="T7" fmla="*/ 720 h 7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0"/>
                  <a:gd name="T13" fmla="*/ 0 h 720"/>
                  <a:gd name="T14" fmla="*/ 1440 w 1440"/>
                  <a:gd name="T15" fmla="*/ 720 h 7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0" h="720">
                    <a:moveTo>
                      <a:pt x="0" y="720"/>
                    </a:moveTo>
                    <a:lnTo>
                      <a:pt x="720" y="0"/>
                    </a:lnTo>
                    <a:lnTo>
                      <a:pt x="1440" y="720"/>
                    </a:lnTo>
                    <a:lnTo>
                      <a:pt x="0" y="720"/>
                    </a:lnTo>
                    <a:close/>
                  </a:path>
                </a:pathLst>
              </a:custGeom>
              <a:solidFill>
                <a:srgbClr val="009B9B">
                  <a:alpha val="50195"/>
                </a:srgbClr>
              </a:solidFill>
              <a:ln w="9525">
                <a:solidFill>
                  <a:srgbClr val="004646"/>
                </a:solidFill>
                <a:round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Line 18"/>
              <p:cNvSpPr>
                <a:spLocks noChangeShapeType="1"/>
              </p:cNvSpPr>
              <p:nvPr/>
            </p:nvSpPr>
            <p:spPr bwMode="auto">
              <a:xfrm flipV="1">
                <a:off x="768" y="2000"/>
                <a:ext cx="4155" cy="2"/>
              </a:xfrm>
              <a:prstGeom prst="line">
                <a:avLst/>
              </a:prstGeom>
              <a:noFill/>
              <a:ln w="19050">
                <a:solidFill>
                  <a:srgbClr val="004646"/>
                </a:solidFill>
                <a:round/>
                <a:headEnd/>
                <a:tailEnd type="stealth" w="med" len="med"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Line 19"/>
              <p:cNvSpPr>
                <a:spLocks noChangeShapeType="1"/>
              </p:cNvSpPr>
              <p:nvPr/>
            </p:nvSpPr>
            <p:spPr bwMode="auto">
              <a:xfrm>
                <a:off x="2793" y="960"/>
                <a:ext cx="0" cy="1189"/>
              </a:xfrm>
              <a:prstGeom prst="line">
                <a:avLst/>
              </a:prstGeom>
              <a:noFill/>
              <a:ln w="19050">
                <a:solidFill>
                  <a:srgbClr val="004646"/>
                </a:solidFill>
                <a:round/>
                <a:headEnd type="stealth" w="med" len="med"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Line 20"/>
              <p:cNvSpPr>
                <a:spLocks noChangeShapeType="1"/>
              </p:cNvSpPr>
              <p:nvPr/>
            </p:nvSpPr>
            <p:spPr bwMode="auto">
              <a:xfrm>
                <a:off x="3582" y="19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Line 21"/>
              <p:cNvSpPr>
                <a:spLocks noChangeShapeType="1"/>
              </p:cNvSpPr>
              <p:nvPr/>
            </p:nvSpPr>
            <p:spPr bwMode="auto">
              <a:xfrm>
                <a:off x="3974" y="1933"/>
                <a:ext cx="0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22"/>
              <p:cNvSpPr>
                <a:spLocks/>
              </p:cNvSpPr>
              <p:nvPr/>
            </p:nvSpPr>
            <p:spPr bwMode="auto">
              <a:xfrm>
                <a:off x="3183" y="1189"/>
                <a:ext cx="1577" cy="810"/>
              </a:xfrm>
              <a:custGeom>
                <a:avLst/>
                <a:gdLst>
                  <a:gd name="T0" fmla="*/ 0 w 1440"/>
                  <a:gd name="T1" fmla="*/ 720 h 720"/>
                  <a:gd name="T2" fmla="*/ 720 w 1440"/>
                  <a:gd name="T3" fmla="*/ 0 h 720"/>
                  <a:gd name="T4" fmla="*/ 1440 w 1440"/>
                  <a:gd name="T5" fmla="*/ 720 h 720"/>
                  <a:gd name="T6" fmla="*/ 0 w 1440"/>
                  <a:gd name="T7" fmla="*/ 720 h 7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0"/>
                  <a:gd name="T13" fmla="*/ 0 h 720"/>
                  <a:gd name="T14" fmla="*/ 1440 w 1440"/>
                  <a:gd name="T15" fmla="*/ 720 h 7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0" h="720">
                    <a:moveTo>
                      <a:pt x="0" y="720"/>
                    </a:moveTo>
                    <a:lnTo>
                      <a:pt x="720" y="0"/>
                    </a:lnTo>
                    <a:lnTo>
                      <a:pt x="1440" y="720"/>
                    </a:lnTo>
                    <a:lnTo>
                      <a:pt x="0" y="720"/>
                    </a:lnTo>
                    <a:close/>
                  </a:path>
                </a:pathLst>
              </a:custGeom>
              <a:solidFill>
                <a:srgbClr val="00CC00">
                  <a:alpha val="50195"/>
                </a:srgbClr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Line 23"/>
              <p:cNvSpPr>
                <a:spLocks noChangeShapeType="1"/>
              </p:cNvSpPr>
              <p:nvPr/>
            </p:nvSpPr>
            <p:spPr bwMode="auto">
              <a:xfrm>
                <a:off x="2792" y="1186"/>
                <a:ext cx="794" cy="817"/>
              </a:xfrm>
              <a:prstGeom prst="line">
                <a:avLst/>
              </a:prstGeom>
              <a:noFill/>
              <a:ln w="9525">
                <a:solidFill>
                  <a:srgbClr val="00464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24"/>
              <p:cNvSpPr>
                <a:spLocks/>
              </p:cNvSpPr>
              <p:nvPr/>
            </p:nvSpPr>
            <p:spPr bwMode="auto">
              <a:xfrm>
                <a:off x="812" y="1189"/>
                <a:ext cx="1577" cy="810"/>
              </a:xfrm>
              <a:custGeom>
                <a:avLst/>
                <a:gdLst>
                  <a:gd name="T0" fmla="*/ 0 w 1440"/>
                  <a:gd name="T1" fmla="*/ 720 h 720"/>
                  <a:gd name="T2" fmla="*/ 720 w 1440"/>
                  <a:gd name="T3" fmla="*/ 0 h 720"/>
                  <a:gd name="T4" fmla="*/ 1440 w 1440"/>
                  <a:gd name="T5" fmla="*/ 720 h 720"/>
                  <a:gd name="T6" fmla="*/ 0 w 1440"/>
                  <a:gd name="T7" fmla="*/ 720 h 7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0"/>
                  <a:gd name="T13" fmla="*/ 0 h 720"/>
                  <a:gd name="T14" fmla="*/ 1440 w 1440"/>
                  <a:gd name="T15" fmla="*/ 720 h 7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0" h="720">
                    <a:moveTo>
                      <a:pt x="0" y="720"/>
                    </a:moveTo>
                    <a:lnTo>
                      <a:pt x="720" y="0"/>
                    </a:lnTo>
                    <a:lnTo>
                      <a:pt x="1440" y="720"/>
                    </a:lnTo>
                    <a:lnTo>
                      <a:pt x="0" y="720"/>
                    </a:lnTo>
                    <a:close/>
                  </a:path>
                </a:pathLst>
              </a:custGeom>
              <a:solidFill>
                <a:srgbClr val="0000FF">
                  <a:alpha val="50195"/>
                </a:srgbClr>
              </a:solidFill>
              <a:ln w="9525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Line 25"/>
              <p:cNvSpPr>
                <a:spLocks noChangeShapeType="1"/>
              </p:cNvSpPr>
              <p:nvPr/>
            </p:nvSpPr>
            <p:spPr bwMode="auto">
              <a:xfrm flipH="1">
                <a:off x="1998" y="1188"/>
                <a:ext cx="795" cy="816"/>
              </a:xfrm>
              <a:prstGeom prst="line">
                <a:avLst/>
              </a:prstGeom>
              <a:noFill/>
              <a:ln w="9525">
                <a:solidFill>
                  <a:srgbClr val="00464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40" name="Picture 26" descr="TP_tmp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11">
                <a:alphaModFix amt="50000"/>
              </a:blip>
              <a:srcRect/>
              <a:stretch>
                <a:fillRect/>
              </a:stretch>
            </p:blipFill>
            <p:spPr bwMode="auto">
              <a:xfrm>
                <a:off x="3911" y="2050"/>
                <a:ext cx="121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" name="Picture 27" descr="TP_tmp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2">
                <a:alphaModFix amt="50000"/>
              </a:blip>
              <a:srcRect/>
              <a:stretch>
                <a:fillRect/>
              </a:stretch>
            </p:blipFill>
            <p:spPr bwMode="auto">
              <a:xfrm>
                <a:off x="3504" y="2058"/>
                <a:ext cx="252" cy="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9" name="Group 28"/>
            <p:cNvGrpSpPr>
              <a:grpSpLocks/>
            </p:cNvGrpSpPr>
            <p:nvPr/>
          </p:nvGrpSpPr>
          <p:grpSpPr bwMode="auto">
            <a:xfrm>
              <a:off x="2384425" y="4791075"/>
              <a:ext cx="5337175" cy="1533525"/>
              <a:chOff x="768" y="2537"/>
              <a:chExt cx="4203" cy="1207"/>
            </a:xfrm>
          </p:grpSpPr>
          <p:sp>
            <p:nvSpPr>
              <p:cNvPr id="43" name="Freeform 29"/>
              <p:cNvSpPr>
                <a:spLocks/>
              </p:cNvSpPr>
              <p:nvPr/>
            </p:nvSpPr>
            <p:spPr bwMode="auto">
              <a:xfrm>
                <a:off x="1416" y="2767"/>
                <a:ext cx="1596" cy="811"/>
              </a:xfrm>
              <a:custGeom>
                <a:avLst/>
                <a:gdLst>
                  <a:gd name="T0" fmla="*/ 0 w 1440"/>
                  <a:gd name="T1" fmla="*/ 720 h 720"/>
                  <a:gd name="T2" fmla="*/ 720 w 1440"/>
                  <a:gd name="T3" fmla="*/ 0 h 720"/>
                  <a:gd name="T4" fmla="*/ 1440 w 1440"/>
                  <a:gd name="T5" fmla="*/ 720 h 720"/>
                  <a:gd name="T6" fmla="*/ 0 w 1440"/>
                  <a:gd name="T7" fmla="*/ 720 h 7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0"/>
                  <a:gd name="T13" fmla="*/ 0 h 720"/>
                  <a:gd name="T14" fmla="*/ 1440 w 1440"/>
                  <a:gd name="T15" fmla="*/ 720 h 7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0" h="720">
                    <a:moveTo>
                      <a:pt x="0" y="720"/>
                    </a:moveTo>
                    <a:lnTo>
                      <a:pt x="720" y="0"/>
                    </a:lnTo>
                    <a:lnTo>
                      <a:pt x="1440" y="720"/>
                    </a:lnTo>
                    <a:lnTo>
                      <a:pt x="0" y="720"/>
                    </a:lnTo>
                    <a:close/>
                  </a:path>
                </a:pathLst>
              </a:custGeom>
              <a:solidFill>
                <a:srgbClr val="990000">
                  <a:alpha val="50195"/>
                </a:srgbClr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30"/>
              <p:cNvSpPr>
                <a:spLocks/>
              </p:cNvSpPr>
              <p:nvPr/>
            </p:nvSpPr>
            <p:spPr bwMode="auto">
              <a:xfrm>
                <a:off x="2609" y="2767"/>
                <a:ext cx="1595" cy="811"/>
              </a:xfrm>
              <a:custGeom>
                <a:avLst/>
                <a:gdLst>
                  <a:gd name="T0" fmla="*/ 0 w 1440"/>
                  <a:gd name="T1" fmla="*/ 720 h 720"/>
                  <a:gd name="T2" fmla="*/ 720 w 1440"/>
                  <a:gd name="T3" fmla="*/ 0 h 720"/>
                  <a:gd name="T4" fmla="*/ 1440 w 1440"/>
                  <a:gd name="T5" fmla="*/ 720 h 720"/>
                  <a:gd name="T6" fmla="*/ 0 w 1440"/>
                  <a:gd name="T7" fmla="*/ 720 h 7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0"/>
                  <a:gd name="T13" fmla="*/ 0 h 720"/>
                  <a:gd name="T14" fmla="*/ 1440 w 1440"/>
                  <a:gd name="T15" fmla="*/ 720 h 7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0" h="720">
                    <a:moveTo>
                      <a:pt x="0" y="720"/>
                    </a:moveTo>
                    <a:lnTo>
                      <a:pt x="720" y="0"/>
                    </a:lnTo>
                    <a:lnTo>
                      <a:pt x="1440" y="720"/>
                    </a:lnTo>
                    <a:lnTo>
                      <a:pt x="0" y="720"/>
                    </a:lnTo>
                    <a:close/>
                  </a:path>
                </a:pathLst>
              </a:custGeom>
              <a:solidFill>
                <a:srgbClr val="FFCC00">
                  <a:alpha val="50195"/>
                </a:srgbClr>
              </a:solidFill>
              <a:ln w="95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31"/>
              <p:cNvSpPr>
                <a:spLocks/>
              </p:cNvSpPr>
              <p:nvPr/>
            </p:nvSpPr>
            <p:spPr bwMode="auto">
              <a:xfrm>
                <a:off x="2019" y="2766"/>
                <a:ext cx="1595" cy="810"/>
              </a:xfrm>
              <a:custGeom>
                <a:avLst/>
                <a:gdLst>
                  <a:gd name="T0" fmla="*/ 0 w 1440"/>
                  <a:gd name="T1" fmla="*/ 720 h 720"/>
                  <a:gd name="T2" fmla="*/ 720 w 1440"/>
                  <a:gd name="T3" fmla="*/ 0 h 720"/>
                  <a:gd name="T4" fmla="*/ 1440 w 1440"/>
                  <a:gd name="T5" fmla="*/ 720 h 720"/>
                  <a:gd name="T6" fmla="*/ 0 w 1440"/>
                  <a:gd name="T7" fmla="*/ 720 h 7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0"/>
                  <a:gd name="T13" fmla="*/ 0 h 720"/>
                  <a:gd name="T14" fmla="*/ 1440 w 1440"/>
                  <a:gd name="T15" fmla="*/ 720 h 7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0" h="720">
                    <a:moveTo>
                      <a:pt x="0" y="720"/>
                    </a:moveTo>
                    <a:lnTo>
                      <a:pt x="720" y="0"/>
                    </a:lnTo>
                    <a:lnTo>
                      <a:pt x="1440" y="720"/>
                    </a:lnTo>
                    <a:lnTo>
                      <a:pt x="0" y="720"/>
                    </a:lnTo>
                    <a:close/>
                  </a:path>
                </a:pathLst>
              </a:custGeom>
              <a:solidFill>
                <a:srgbClr val="009B9B">
                  <a:alpha val="50195"/>
                </a:srgbClr>
              </a:solidFill>
              <a:ln w="9525">
                <a:solidFill>
                  <a:srgbClr val="004646"/>
                </a:solidFill>
                <a:round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Line 32"/>
              <p:cNvSpPr>
                <a:spLocks noChangeShapeType="1"/>
              </p:cNvSpPr>
              <p:nvPr/>
            </p:nvSpPr>
            <p:spPr bwMode="auto">
              <a:xfrm flipV="1">
                <a:off x="768" y="3577"/>
                <a:ext cx="4203" cy="2"/>
              </a:xfrm>
              <a:prstGeom prst="line">
                <a:avLst/>
              </a:prstGeom>
              <a:noFill/>
              <a:ln w="19050">
                <a:solidFill>
                  <a:srgbClr val="004646"/>
                </a:solidFill>
                <a:round/>
                <a:headEnd/>
                <a:tailEnd type="stealth" w="med" len="med"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Line 33"/>
              <p:cNvSpPr>
                <a:spLocks noChangeShapeType="1"/>
              </p:cNvSpPr>
              <p:nvPr/>
            </p:nvSpPr>
            <p:spPr bwMode="auto">
              <a:xfrm>
                <a:off x="2817" y="2537"/>
                <a:ext cx="0" cy="1189"/>
              </a:xfrm>
              <a:prstGeom prst="line">
                <a:avLst/>
              </a:prstGeom>
              <a:noFill/>
              <a:ln w="19050">
                <a:solidFill>
                  <a:srgbClr val="004646"/>
                </a:solidFill>
                <a:round/>
                <a:headEnd type="stealth" w="med" len="med"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Line 34"/>
              <p:cNvSpPr>
                <a:spLocks noChangeShapeType="1"/>
              </p:cNvSpPr>
              <p:nvPr/>
            </p:nvSpPr>
            <p:spPr bwMode="auto">
              <a:xfrm>
                <a:off x="3614" y="3510"/>
                <a:ext cx="0" cy="108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Line 35"/>
              <p:cNvSpPr>
                <a:spLocks noChangeShapeType="1"/>
              </p:cNvSpPr>
              <p:nvPr/>
            </p:nvSpPr>
            <p:spPr bwMode="auto">
              <a:xfrm>
                <a:off x="3420" y="3510"/>
                <a:ext cx="0" cy="108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Line 36"/>
              <p:cNvSpPr>
                <a:spLocks noChangeShapeType="1"/>
              </p:cNvSpPr>
              <p:nvPr/>
            </p:nvSpPr>
            <p:spPr bwMode="auto">
              <a:xfrm flipH="1">
                <a:off x="2609" y="2767"/>
                <a:ext cx="800" cy="811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Line 37"/>
              <p:cNvSpPr>
                <a:spLocks noChangeShapeType="1"/>
              </p:cNvSpPr>
              <p:nvPr/>
            </p:nvSpPr>
            <p:spPr bwMode="auto">
              <a:xfrm>
                <a:off x="2216" y="2769"/>
                <a:ext cx="796" cy="809"/>
              </a:xfrm>
              <a:prstGeom prst="line">
                <a:avLst/>
              </a:prstGeom>
              <a:noFill/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38"/>
              <p:cNvSpPr>
                <a:spLocks/>
              </p:cNvSpPr>
              <p:nvPr/>
            </p:nvSpPr>
            <p:spPr bwMode="auto">
              <a:xfrm>
                <a:off x="3211" y="2766"/>
                <a:ext cx="1595" cy="810"/>
              </a:xfrm>
              <a:custGeom>
                <a:avLst/>
                <a:gdLst>
                  <a:gd name="T0" fmla="*/ 0 w 1440"/>
                  <a:gd name="T1" fmla="*/ 720 h 720"/>
                  <a:gd name="T2" fmla="*/ 720 w 1440"/>
                  <a:gd name="T3" fmla="*/ 0 h 720"/>
                  <a:gd name="T4" fmla="*/ 1440 w 1440"/>
                  <a:gd name="T5" fmla="*/ 720 h 720"/>
                  <a:gd name="T6" fmla="*/ 0 w 1440"/>
                  <a:gd name="T7" fmla="*/ 720 h 7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0"/>
                  <a:gd name="T13" fmla="*/ 0 h 720"/>
                  <a:gd name="T14" fmla="*/ 1440 w 1440"/>
                  <a:gd name="T15" fmla="*/ 720 h 7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0" h="720">
                    <a:moveTo>
                      <a:pt x="0" y="720"/>
                    </a:moveTo>
                    <a:lnTo>
                      <a:pt x="720" y="0"/>
                    </a:lnTo>
                    <a:lnTo>
                      <a:pt x="1440" y="720"/>
                    </a:lnTo>
                    <a:lnTo>
                      <a:pt x="0" y="720"/>
                    </a:lnTo>
                    <a:close/>
                  </a:path>
                </a:pathLst>
              </a:custGeom>
              <a:solidFill>
                <a:srgbClr val="00CC00">
                  <a:alpha val="50195"/>
                </a:srgbClr>
              </a:solidFill>
              <a:ln w="9525">
                <a:solidFill>
                  <a:srgbClr val="00CC00"/>
                </a:solidFill>
                <a:round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Line 39"/>
              <p:cNvSpPr>
                <a:spLocks noChangeShapeType="1"/>
              </p:cNvSpPr>
              <p:nvPr/>
            </p:nvSpPr>
            <p:spPr bwMode="auto">
              <a:xfrm>
                <a:off x="2815" y="2763"/>
                <a:ext cx="804" cy="817"/>
              </a:xfrm>
              <a:prstGeom prst="line">
                <a:avLst/>
              </a:prstGeom>
              <a:noFill/>
              <a:ln w="9525">
                <a:solidFill>
                  <a:srgbClr val="00464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Line 40"/>
              <p:cNvSpPr>
                <a:spLocks noChangeShapeType="1"/>
              </p:cNvSpPr>
              <p:nvPr/>
            </p:nvSpPr>
            <p:spPr bwMode="auto">
              <a:xfrm>
                <a:off x="3408" y="2766"/>
                <a:ext cx="799" cy="812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41"/>
              <p:cNvSpPr>
                <a:spLocks/>
              </p:cNvSpPr>
              <p:nvPr/>
            </p:nvSpPr>
            <p:spPr bwMode="auto">
              <a:xfrm>
                <a:off x="812" y="2766"/>
                <a:ext cx="1596" cy="810"/>
              </a:xfrm>
              <a:custGeom>
                <a:avLst/>
                <a:gdLst>
                  <a:gd name="T0" fmla="*/ 0 w 1440"/>
                  <a:gd name="T1" fmla="*/ 720 h 720"/>
                  <a:gd name="T2" fmla="*/ 720 w 1440"/>
                  <a:gd name="T3" fmla="*/ 0 h 720"/>
                  <a:gd name="T4" fmla="*/ 1440 w 1440"/>
                  <a:gd name="T5" fmla="*/ 720 h 720"/>
                  <a:gd name="T6" fmla="*/ 0 w 1440"/>
                  <a:gd name="T7" fmla="*/ 720 h 7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0"/>
                  <a:gd name="T13" fmla="*/ 0 h 720"/>
                  <a:gd name="T14" fmla="*/ 1440 w 1440"/>
                  <a:gd name="T15" fmla="*/ 720 h 7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0" h="720">
                    <a:moveTo>
                      <a:pt x="0" y="720"/>
                    </a:moveTo>
                    <a:lnTo>
                      <a:pt x="720" y="0"/>
                    </a:lnTo>
                    <a:lnTo>
                      <a:pt x="1440" y="720"/>
                    </a:lnTo>
                    <a:lnTo>
                      <a:pt x="0" y="720"/>
                    </a:lnTo>
                    <a:close/>
                  </a:path>
                </a:pathLst>
              </a:custGeom>
              <a:solidFill>
                <a:srgbClr val="0000FF">
                  <a:alpha val="50195"/>
                </a:srgbClr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Line 42"/>
              <p:cNvSpPr>
                <a:spLocks noChangeShapeType="1"/>
              </p:cNvSpPr>
              <p:nvPr/>
            </p:nvSpPr>
            <p:spPr bwMode="auto">
              <a:xfrm flipH="1">
                <a:off x="2012" y="2765"/>
                <a:ext cx="805" cy="816"/>
              </a:xfrm>
              <a:prstGeom prst="line">
                <a:avLst/>
              </a:prstGeom>
              <a:noFill/>
              <a:ln w="9525">
                <a:solidFill>
                  <a:srgbClr val="00464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Line 43"/>
              <p:cNvSpPr>
                <a:spLocks noChangeShapeType="1"/>
              </p:cNvSpPr>
              <p:nvPr/>
            </p:nvSpPr>
            <p:spPr bwMode="auto">
              <a:xfrm flipH="1">
                <a:off x="1412" y="2769"/>
                <a:ext cx="800" cy="812"/>
              </a:xfrm>
              <a:prstGeom prst="line">
                <a:avLst/>
              </a:prstGeom>
              <a:noFill/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58" name="Picture 44" descr="TP_tmp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12">
                <a:alphaModFix amt="50000"/>
              </a:blip>
              <a:srcRect/>
              <a:stretch>
                <a:fillRect/>
              </a:stretch>
            </p:blipFill>
            <p:spPr bwMode="auto">
              <a:xfrm>
                <a:off x="3527" y="3634"/>
                <a:ext cx="255" cy="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" name="Picture 45" descr="TP_tmp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1">
                <a:alphaModFix amt="50000"/>
              </a:blip>
              <a:srcRect/>
              <a:stretch>
                <a:fillRect/>
              </a:stretch>
            </p:blipFill>
            <p:spPr bwMode="auto">
              <a:xfrm>
                <a:off x="3351" y="3628"/>
                <a:ext cx="122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0" name="Picture 46" descr="TP_tmp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62000" y="1752600"/>
              <a:ext cx="1346200" cy="24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Picture 48" descr="TP_tmp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62000" y="3581400"/>
              <a:ext cx="2286000" cy="24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" name="Picture 50" descr="TP_tmp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62000" y="5334000"/>
              <a:ext cx="1193800" cy="24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65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077200" cy="533400"/>
          </a:xfrm>
        </p:spPr>
        <p:txBody>
          <a:bodyPr>
            <a:noAutofit/>
          </a:bodyPr>
          <a:lstStyle/>
          <a:p>
            <a:r>
              <a:rPr lang="fr-CH" sz="3200" dirty="0" smtClean="0"/>
              <a:t> 3. Rank Condition</a:t>
            </a:r>
            <a:endParaRPr lang="en-US" sz="3200" dirty="0"/>
          </a:p>
        </p:txBody>
      </p:sp>
      <p:sp>
        <p:nvSpPr>
          <p:cNvPr id="27" name="Rectangle 3"/>
          <p:cNvSpPr>
            <a:spLocks/>
          </p:cNvSpPr>
          <p:nvPr/>
        </p:nvSpPr>
        <p:spPr bwMode="auto">
          <a:xfrm>
            <a:off x="406400" y="977900"/>
            <a:ext cx="935038" cy="546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solidFill>
                  <a:srgbClr val="1C2852"/>
                </a:solidFill>
                <a:latin typeface="Calibri Bold Italic" charset="0"/>
                <a:ea typeface="Calibri Bold Italic" charset="0"/>
                <a:cs typeface="Calibri Bold Italic" charset="0"/>
                <a:sym typeface="Calibri Bold Italic" charset="0"/>
              </a:rPr>
              <a:t>Time:</a:t>
            </a:r>
          </a:p>
        </p:txBody>
      </p:sp>
      <p:sp>
        <p:nvSpPr>
          <p:cNvPr id="28" name="Rectangle 4"/>
          <p:cNvSpPr>
            <a:spLocks/>
          </p:cNvSpPr>
          <p:nvPr/>
        </p:nvSpPr>
        <p:spPr bwMode="auto">
          <a:xfrm>
            <a:off x="4114800" y="990600"/>
            <a:ext cx="1722438" cy="546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solidFill>
                  <a:srgbClr val="1C2852"/>
                </a:solidFill>
                <a:latin typeface="Calibri Bold Italic" charset="0"/>
                <a:ea typeface="Calibri Bold Italic" charset="0"/>
                <a:cs typeface="Calibri Bold Italic" charset="0"/>
                <a:sym typeface="Calibri Bold Italic" charset="0"/>
              </a:rPr>
              <a:t>Frequency:</a:t>
            </a:r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00200"/>
            <a:ext cx="2960690" cy="324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1600200"/>
            <a:ext cx="4710090" cy="648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32" name="Picture 31" descr="freq_folding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33400" y="2667000"/>
            <a:ext cx="3676190" cy="3600000"/>
          </a:xfrm>
          <a:prstGeom prst="rect">
            <a:avLst/>
          </a:prstGeom>
        </p:spPr>
      </p:pic>
      <p:sp>
        <p:nvSpPr>
          <p:cNvPr id="33" name="Rectangle 8"/>
          <p:cNvSpPr>
            <a:spLocks/>
          </p:cNvSpPr>
          <p:nvPr/>
        </p:nvSpPr>
        <p:spPr bwMode="auto">
          <a:xfrm>
            <a:off x="4953000" y="3124200"/>
            <a:ext cx="3886200" cy="22098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spcBef>
                <a:spcPts val="2800"/>
              </a:spcBef>
            </a:pPr>
            <a:r>
              <a:rPr lang="en-US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Discrete-time FT: </a:t>
            </a:r>
          </a:p>
          <a:p>
            <a:pPr algn="l">
              <a:spcBef>
                <a:spcPts val="2800"/>
              </a:spcBef>
              <a:buSzPct val="125000"/>
              <a:buFont typeface="Calibri" charset="0"/>
              <a:buChar char="-"/>
            </a:pPr>
            <a:r>
              <a:rPr lang="en-US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 Periodic</a:t>
            </a:r>
          </a:p>
          <a:p>
            <a:pPr algn="l">
              <a:spcBef>
                <a:spcPts val="1600"/>
              </a:spcBef>
              <a:buSzPct val="125000"/>
              <a:buFont typeface="Calibri" charset="0"/>
              <a:buChar char="-"/>
            </a:pPr>
            <a:r>
              <a:rPr lang="en-US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 A </a:t>
            </a:r>
            <a:r>
              <a:rPr lang="en-US" sz="2400" dirty="0">
                <a:solidFill>
                  <a:srgbClr val="DD6022"/>
                </a:solidFill>
                <a:latin typeface="Calibri Bold Italic" charset="0"/>
                <a:ea typeface="Calibri Bold Italic" charset="0"/>
                <a:cs typeface="Calibri Bold Italic" charset="0"/>
                <a:sym typeface="Calibri Bold Italic" charset="0"/>
              </a:rPr>
              <a:t>finite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 number of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 </a:t>
            </a:r>
            <a:br>
              <a:rPr lang="en-US" sz="24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frequency segments </a:t>
            </a:r>
            <a:br>
              <a:rPr lang="en-US" sz="24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folding 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on top of each other</a:t>
            </a:r>
          </a:p>
        </p:txBody>
      </p:sp>
      <p:pic>
        <p:nvPicPr>
          <p:cNvPr id="34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3124200"/>
            <a:ext cx="787400" cy="3429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65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077200" cy="533400"/>
          </a:xfrm>
        </p:spPr>
        <p:txBody>
          <a:bodyPr>
            <a:noAutofit/>
          </a:bodyPr>
          <a:lstStyle/>
          <a:p>
            <a:r>
              <a:rPr lang="fr-CH" sz="2400" dirty="0" smtClean="0"/>
              <a:t> 3. Rank Condition (cont.)</a:t>
            </a:r>
            <a:endParaRPr lang="en-US" sz="2400" dirty="0"/>
          </a:p>
        </p:txBody>
      </p:sp>
      <p:pic>
        <p:nvPicPr>
          <p:cNvPr id="14" name="Picture 13" descr="Screen shot 2010-11-07 at 6.20.5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90600"/>
            <a:ext cx="9144001" cy="5267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H" sz="3200" dirty="0" smtClean="0"/>
              <a:t>Example</a:t>
            </a:r>
            <a:endParaRPr lang="en-US" sz="3200" dirty="0">
              <a:ea typeface="+mj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5" name="Picture 4" descr="Screen shot 2010-11-22 at 1.47.0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5153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dirty="0"/>
              <a:t>From Theorems to Patents to </a:t>
            </a:r>
            <a:r>
              <a:rPr lang="en-US" sz="3500" dirty="0" smtClean="0"/>
              <a:t>Products…</a:t>
            </a:r>
            <a:endParaRPr lang="en-US" sz="3500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571625"/>
            <a:ext cx="45339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1900" b="1" dirty="0">
                <a:ea typeface="Arial" charset="0"/>
                <a:cs typeface="Arial" charset="0"/>
              </a:rPr>
              <a:t>Theorem 1 -&gt; Patent 1</a:t>
            </a:r>
          </a:p>
          <a:p>
            <a:pPr eaLnBrk="1" hangingPunct="1">
              <a:buFontTx/>
              <a:buNone/>
            </a:pPr>
            <a:r>
              <a:rPr lang="en-US" sz="1900" b="1" dirty="0">
                <a:ea typeface="Arial" charset="0"/>
                <a:cs typeface="Arial" charset="0"/>
              </a:rPr>
              <a:t>{Patents 1..N} -&gt; Patent troll? No!</a:t>
            </a:r>
            <a:endParaRPr lang="en-US" sz="1900" b="1" dirty="0" smtClean="0">
              <a:ea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en-US" sz="1900" b="1" dirty="0" smtClean="0">
                <a:ea typeface="Arial" charset="0"/>
                <a:cs typeface="Arial" charset="0"/>
              </a:rPr>
              <a:t>Real </a:t>
            </a:r>
            <a:r>
              <a:rPr lang="en-US" sz="1900" b="1" dirty="0">
                <a:ea typeface="Arial" charset="0"/>
                <a:cs typeface="Arial" charset="0"/>
              </a:rPr>
              <a:t>technology transfer!</a:t>
            </a: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1473200"/>
            <a:ext cx="3656013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/>
              <a:t>Kernel and sampling rate</a:t>
            </a:r>
            <a:endParaRPr lang="en-US" sz="3200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143000"/>
            <a:ext cx="8305800" cy="5486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sz="2000" b="1" dirty="0" smtClean="0"/>
              <a:t>1. About </a:t>
            </a:r>
            <a:r>
              <a:rPr lang="en-US" sz="2000" b="1" dirty="0"/>
              <a:t>the observation kernel</a:t>
            </a:r>
            <a:r>
              <a:rPr lang="en-US" sz="2000" b="1" dirty="0" smtClean="0"/>
              <a:t>: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sz="2000" b="1" dirty="0" smtClean="0"/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sz="2000" b="1" dirty="0"/>
              <a:t>Given by nature</a:t>
            </a:r>
          </a:p>
          <a:p>
            <a:pPr marL="355600" lvl="1" indent="-355600" eaLnBrk="1" hangingPunct="1">
              <a:lnSpc>
                <a:spcPct val="80000"/>
              </a:lnSpc>
              <a:buClr>
                <a:srgbClr val="96969B"/>
              </a:buClr>
            </a:pPr>
            <a:r>
              <a:rPr lang="en-US" sz="2000" dirty="0">
                <a:sym typeface="Wingdings 3" charset="2"/>
              </a:rPr>
              <a:t>Diffusion equation, Green function</a:t>
            </a:r>
            <a:br>
              <a:rPr lang="en-US" sz="2000" dirty="0">
                <a:sym typeface="Wingdings 3" charset="2"/>
              </a:rPr>
            </a:br>
            <a:r>
              <a:rPr lang="en-US" sz="2000" dirty="0">
                <a:sym typeface="Wingdings 3" charset="2"/>
              </a:rPr>
              <a:t>Ex: sensor networks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en-US" sz="2000" b="1" dirty="0"/>
              <a:t>Given by the set up</a:t>
            </a:r>
          </a:p>
          <a:p>
            <a:pPr marL="355600" lvl="1" indent="-355600" eaLnBrk="1" hangingPunct="1">
              <a:lnSpc>
                <a:spcPct val="80000"/>
              </a:lnSpc>
              <a:buClr>
                <a:srgbClr val="96969B"/>
              </a:buClr>
            </a:pPr>
            <a:r>
              <a:rPr lang="en-US" sz="2000" dirty="0">
                <a:sym typeface="Wingdings 3" charset="2"/>
              </a:rPr>
              <a:t>Designed by somebody else, it is out there</a:t>
            </a:r>
            <a:br>
              <a:rPr lang="en-US" sz="2000" dirty="0">
                <a:sym typeface="Wingdings 3" charset="2"/>
              </a:rPr>
            </a:br>
            <a:r>
              <a:rPr lang="en-US" sz="2000" dirty="0">
                <a:sym typeface="Wingdings 3" charset="2"/>
              </a:rPr>
              <a:t>Ex: Hubble telescope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en-US" sz="2000" b="1" dirty="0"/>
              <a:t>Given by design</a:t>
            </a:r>
          </a:p>
          <a:p>
            <a:pPr marL="355600" lvl="1" indent="-355600" eaLnBrk="1" hangingPunct="1">
              <a:lnSpc>
                <a:spcPct val="90000"/>
              </a:lnSpc>
              <a:buClr>
                <a:srgbClr val="96969B"/>
              </a:buClr>
            </a:pPr>
            <a:r>
              <a:rPr lang="en-US" sz="2000" dirty="0">
                <a:sym typeface="Wingdings 3" charset="2"/>
              </a:rPr>
              <a:t>Pick the best kernel</a:t>
            </a:r>
            <a:br>
              <a:rPr lang="en-US" sz="2000" dirty="0">
                <a:sym typeface="Wingdings 3" charset="2"/>
              </a:rPr>
            </a:br>
            <a:r>
              <a:rPr lang="en-US" sz="2000" dirty="0">
                <a:sym typeface="Wingdings 3" charset="2"/>
              </a:rPr>
              <a:t>Ex: engineered systems, but constraints</a:t>
            </a:r>
          </a:p>
          <a:p>
            <a:pPr eaLnBrk="1" hangingPunct="1">
              <a:lnSpc>
                <a:spcPct val="70000"/>
              </a:lnSpc>
              <a:buFont typeface="Times" charset="0"/>
              <a:buChar char="•"/>
            </a:pPr>
            <a:endParaRPr lang="en-US" sz="2000" dirty="0" smtClean="0"/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r>
              <a:rPr lang="en-US" sz="2000" b="1" dirty="0" smtClean="0"/>
              <a:t>2. About </a:t>
            </a:r>
            <a:r>
              <a:rPr lang="en-US" sz="2000" b="1" dirty="0"/>
              <a:t>the sampling rate</a:t>
            </a:r>
            <a:r>
              <a:rPr lang="en-US" sz="2000" b="1" dirty="0" smtClean="0"/>
              <a:t>:</a:t>
            </a:r>
          </a:p>
          <a:p>
            <a:pPr eaLnBrk="1" hangingPunct="1">
              <a:lnSpc>
                <a:spcPct val="70000"/>
              </a:lnSpc>
              <a:buFont typeface="Arial" charset="0"/>
              <a:buNone/>
            </a:pPr>
            <a:endParaRPr lang="en-US" sz="2000" b="1" dirty="0" smtClean="0"/>
          </a:p>
          <a:p>
            <a:pPr marL="355600" lvl="1" indent="-355600" eaLnBrk="1" hangingPunct="1">
              <a:lnSpc>
                <a:spcPct val="90000"/>
              </a:lnSpc>
              <a:buClr>
                <a:srgbClr val="96969B"/>
              </a:buClr>
              <a:buFont typeface="Arial" charset="0"/>
              <a:buNone/>
            </a:pPr>
            <a:r>
              <a:rPr lang="en-US" sz="2000" b="1" dirty="0">
                <a:solidFill>
                  <a:srgbClr val="7F7F7F"/>
                </a:solidFill>
                <a:cs typeface="ＭＳ Ｐゴシック" charset="-128"/>
                <a:sym typeface="Wingdings 3" charset="2"/>
              </a:rPr>
              <a:t>Given by problem</a:t>
            </a:r>
          </a:p>
          <a:p>
            <a:pPr marL="355600" lvl="1" indent="-355600" eaLnBrk="1" hangingPunct="1">
              <a:lnSpc>
                <a:spcPct val="70000"/>
              </a:lnSpc>
              <a:buClr>
                <a:srgbClr val="96969B"/>
              </a:buClr>
            </a:pPr>
            <a:r>
              <a:rPr lang="en-US" sz="2000" dirty="0">
                <a:sym typeface="Wingdings 3" charset="2"/>
              </a:rPr>
              <a:t>Ex: sensor networks</a:t>
            </a:r>
          </a:p>
          <a:p>
            <a:pPr marL="355600" lvl="1" indent="-355600" eaLnBrk="1" hangingPunct="1">
              <a:lnSpc>
                <a:spcPct val="80000"/>
              </a:lnSpc>
              <a:buClr>
                <a:srgbClr val="96969B"/>
              </a:buClr>
              <a:buFont typeface="Arial" charset="0"/>
              <a:buNone/>
            </a:pPr>
            <a:r>
              <a:rPr lang="en-US" sz="2000" b="1" dirty="0">
                <a:solidFill>
                  <a:srgbClr val="7F7F7F"/>
                </a:solidFill>
                <a:cs typeface="ＭＳ Ｐゴシック" charset="-128"/>
                <a:sym typeface="Wingdings 3" charset="2"/>
              </a:rPr>
              <a:t>Given by design</a:t>
            </a:r>
          </a:p>
          <a:p>
            <a:pPr marL="355600" lvl="1" indent="-355600" eaLnBrk="1" hangingPunct="1">
              <a:lnSpc>
                <a:spcPct val="80000"/>
              </a:lnSpc>
              <a:buClr>
                <a:srgbClr val="96969B"/>
              </a:buClr>
            </a:pPr>
            <a:r>
              <a:rPr lang="en-US" sz="2000" dirty="0">
                <a:sym typeface="Wingdings 3" charset="2"/>
              </a:rPr>
              <a:t>Usually, as low as </a:t>
            </a:r>
            <a:r>
              <a:rPr lang="en-US" sz="2000" dirty="0" smtClean="0">
                <a:sym typeface="Wingdings 3" charset="2"/>
              </a:rPr>
              <a:t>possible (UWB)</a:t>
            </a:r>
          </a:p>
          <a:p>
            <a:pPr eaLnBrk="1" hangingPunct="1">
              <a:lnSpc>
                <a:spcPct val="70000"/>
              </a:lnSpc>
              <a:buFont typeface="Times" charset="0"/>
              <a:buChar char="•"/>
            </a:pPr>
            <a:endParaRPr lang="en-US" sz="1700" b="1" dirty="0"/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sz="1700" b="1" dirty="0"/>
          </a:p>
          <a:p>
            <a:pPr eaLnBrk="1" hangingPunct="1">
              <a:lnSpc>
                <a:spcPct val="70000"/>
              </a:lnSpc>
              <a:buFont typeface="Times" charset="0"/>
              <a:buNone/>
            </a:pPr>
            <a:endParaRPr lang="en-US" sz="17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867400" y="914400"/>
            <a:ext cx="2519363" cy="5550932"/>
            <a:chOff x="5867400" y="914400"/>
            <a:chExt cx="2519363" cy="5550932"/>
          </a:xfrm>
        </p:grpSpPr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943600" y="914400"/>
              <a:ext cx="2332038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867400" y="3810000"/>
              <a:ext cx="2519363" cy="2241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553200" y="6096000"/>
              <a:ext cx="11235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ESO, Chile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/>
              <a:t>Conclusions: Sampling is Alive and Well!</a:t>
            </a:r>
            <a:endParaRPr lang="en-US" sz="3200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00063" y="1219200"/>
            <a:ext cx="8186737" cy="5257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None/>
            </a:pPr>
            <a:r>
              <a:rPr lang="en-US" sz="2162" b="1" dirty="0" smtClean="0"/>
              <a:t>Classic sampling</a:t>
            </a:r>
          </a:p>
          <a:p>
            <a:pPr lvl="1">
              <a:lnSpc>
                <a:spcPct val="90000"/>
              </a:lnSpc>
            </a:pPr>
            <a:r>
              <a:rPr lang="en-US" sz="2162" dirty="0" smtClean="0">
                <a:ea typeface="Arial" charset="0"/>
                <a:cs typeface="Arial" charset="0"/>
              </a:rPr>
              <a:t>It is a linear problem</a:t>
            </a:r>
          </a:p>
          <a:p>
            <a:pPr lvl="1">
              <a:lnSpc>
                <a:spcPct val="90000"/>
              </a:lnSpc>
            </a:pPr>
            <a:r>
              <a:rPr lang="en-US" sz="2162" dirty="0" smtClean="0">
                <a:ea typeface="Arial" charset="0"/>
                <a:cs typeface="Arial" charset="0"/>
              </a:rPr>
              <a:t>Nice applications in sampling of physics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sz="2162" b="1" dirty="0" smtClean="0"/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162" b="1" dirty="0" smtClean="0"/>
              <a:t>Sampling of sparse signals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162" dirty="0" smtClean="0">
                <a:ea typeface="Arial" charset="0"/>
                <a:cs typeface="Arial" charset="0"/>
              </a:rPr>
              <a:t>It is a non-linear problem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162" dirty="0" smtClean="0">
                <a:ea typeface="Arial" charset="0"/>
                <a:cs typeface="Arial" charset="0"/>
              </a:rPr>
              <a:t>Separation of location and value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162" dirty="0" smtClean="0">
                <a:ea typeface="Arial" charset="0"/>
                <a:cs typeface="Arial" charset="0"/>
              </a:rPr>
              <a:t>Different possible algorithms</a:t>
            </a:r>
          </a:p>
          <a:p>
            <a:pPr lvl="1" eaLnBrk="1" hangingPunct="1">
              <a:lnSpc>
                <a:spcPct val="90000"/>
              </a:lnSpc>
            </a:pPr>
            <a:endParaRPr lang="en-US" sz="2162" dirty="0" smtClean="0"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162" b="1" dirty="0"/>
              <a:t>Many actual and potential applications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162" dirty="0">
                <a:ea typeface="Arial" charset="0"/>
                <a:cs typeface="Arial" charset="0"/>
              </a:rPr>
              <a:t>Fit the model (needs some work)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162" dirty="0">
                <a:ea typeface="Arial" charset="0"/>
                <a:cs typeface="Arial" charset="0"/>
              </a:rPr>
              <a:t>Apply the ‘’right’’ </a:t>
            </a:r>
            <a:r>
              <a:rPr lang="en-US" sz="2162" dirty="0" smtClean="0">
                <a:ea typeface="Arial" charset="0"/>
                <a:cs typeface="Arial" charset="0"/>
              </a:rPr>
              <a:t>algorithm</a:t>
            </a:r>
          </a:p>
          <a:p>
            <a:pPr lvl="1" eaLnBrk="1" hangingPunct="1">
              <a:lnSpc>
                <a:spcPct val="90000"/>
              </a:lnSpc>
            </a:pPr>
            <a:endParaRPr lang="en-US" sz="2162" dirty="0" smtClean="0"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162" b="1" dirty="0" smtClean="0"/>
              <a:t>Still </a:t>
            </a:r>
            <a:r>
              <a:rPr lang="en-US" sz="2162" b="1" dirty="0"/>
              <a:t>a number of good questions open, from the fundamental</a:t>
            </a:r>
            <a:br>
              <a:rPr lang="en-US" sz="2162" b="1" dirty="0"/>
            </a:br>
            <a:r>
              <a:rPr lang="en-US" sz="2162" b="1" dirty="0"/>
              <a:t>to the algorithmic and the applications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162" dirty="0">
                <a:ea typeface="Arial" charset="0"/>
                <a:cs typeface="Arial" charset="0"/>
              </a:rPr>
              <a:t>Non-linear </a:t>
            </a:r>
            <a:r>
              <a:rPr lang="en-US" sz="2162" dirty="0" smtClean="0">
                <a:ea typeface="Arial" charset="0"/>
                <a:cs typeface="Arial" charset="0"/>
              </a:rPr>
              <a:t>problems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162" dirty="0">
                <a:ea typeface="Arial" charset="0"/>
                <a:cs typeface="Arial" charset="0"/>
              </a:rPr>
              <a:t>Regularization of the inverse problem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162" dirty="0" smtClean="0">
                <a:ea typeface="Arial" charset="0"/>
                <a:cs typeface="Arial" charset="0"/>
              </a:rPr>
              <a:t>Faster </a:t>
            </a:r>
            <a:r>
              <a:rPr lang="en-US" sz="2162" dirty="0">
                <a:ea typeface="Arial" charset="0"/>
                <a:cs typeface="Arial" charset="0"/>
              </a:rPr>
              <a:t>algorithms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162" dirty="0">
                <a:ea typeface="Arial" charset="0"/>
                <a:cs typeface="Arial" charset="0"/>
              </a:rPr>
              <a:t>Designer matrices</a:t>
            </a:r>
          </a:p>
          <a:p>
            <a:pPr lvl="1" eaLnBrk="1" hangingPunct="1">
              <a:lnSpc>
                <a:spcPct val="90000"/>
              </a:lnSpc>
            </a:pPr>
            <a:endParaRPr lang="en-US" sz="1700" dirty="0"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sz="1900" b="1" dirty="0"/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sz="19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/>
              <a:t>Publications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14350" y="1500188"/>
            <a:ext cx="5505450" cy="48244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1900" b="1"/>
              <a:t>Special issue on Compressive Sampling:</a:t>
            </a:r>
          </a:p>
          <a:p>
            <a:pPr marL="533400" lvl="1" indent="-355600" eaLnBrk="1" hangingPunct="1">
              <a:lnSpc>
                <a:spcPct val="90000"/>
              </a:lnSpc>
            </a:pPr>
            <a:r>
              <a:rPr lang="en-US" sz="1700">
                <a:ea typeface="Arial" charset="0"/>
                <a:cs typeface="Arial" charset="0"/>
              </a:rPr>
              <a:t>R.Baraniuk, E.Candes, R.Nowak and M.Vetterli (Eds.)IEEE Signal Processing Magazine, March 2008</a:t>
            </a:r>
            <a:r>
              <a:rPr lang="en-US" sz="1700" smtClean="0">
                <a:ea typeface="Arial" charset="0"/>
                <a:cs typeface="Arial" charset="0"/>
              </a:rPr>
              <a:t>. 10 </a:t>
            </a:r>
            <a:r>
              <a:rPr lang="en-US" sz="1700">
                <a:ea typeface="Arial" charset="0"/>
                <a:cs typeface="Arial" charset="0"/>
              </a:rPr>
              <a:t>papers overviewing the theory and practice of Sparse Sampling, Compressed Sensing and Compressive Sampling (CS).</a:t>
            </a:r>
          </a:p>
          <a:p>
            <a:pPr eaLnBrk="1" hangingPunct="1">
              <a:buFont typeface="Arial" charset="0"/>
              <a:buNone/>
            </a:pPr>
            <a:r>
              <a:rPr lang="en-US" sz="1900" b="1"/>
              <a:t>Basic paper:</a:t>
            </a:r>
          </a:p>
          <a:p>
            <a:pPr marL="533400" lvl="1" indent="-355600" eaLnBrk="1" hangingPunct="1">
              <a:lnSpc>
                <a:spcPct val="90000"/>
              </a:lnSpc>
            </a:pPr>
            <a:r>
              <a:rPr lang="en-US" sz="1700">
                <a:ea typeface="Arial" charset="0"/>
                <a:cs typeface="Arial" charset="0"/>
              </a:rPr>
              <a:t>M.Vetterli, P. Marziliano and T. Blu, “Sampling Signals with Finite Rate of Innovation,” IEEE Transactions on Signal Processing, June 2002.</a:t>
            </a:r>
          </a:p>
          <a:p>
            <a:pPr eaLnBrk="1" hangingPunct="1">
              <a:buFont typeface="Arial" charset="0"/>
              <a:buNone/>
            </a:pPr>
            <a:r>
              <a:rPr lang="en-US" sz="1900" b="1"/>
              <a:t>Main paper, with comprehensive review:</a:t>
            </a:r>
          </a:p>
          <a:p>
            <a:pPr marL="533400" lvl="1" indent="-355600" eaLnBrk="1" hangingPunct="1">
              <a:lnSpc>
                <a:spcPct val="90000"/>
              </a:lnSpc>
            </a:pPr>
            <a:r>
              <a:rPr lang="en-US" sz="1700">
                <a:ea typeface="Arial" charset="0"/>
                <a:cs typeface="Arial" charset="0"/>
              </a:rPr>
              <a:t>T.Blu, P.L.Dragotti, M.Vetterli, P.Marziliano, and L.Coulot,“Sparse Sampling of Signal Innovations: Theory, Algorithms and Performance Bounds,” IEEE Signal Processing Magazine, Special issue on Compressive Sampling, March 2008.</a:t>
            </a:r>
          </a:p>
          <a:p>
            <a:pPr marL="533400" lvl="1" indent="-355600" eaLnBrk="1" hangingPunct="1"/>
            <a:endParaRPr lang="en-US" sz="1800"/>
          </a:p>
          <a:p>
            <a:pPr eaLnBrk="1" hangingPunct="1">
              <a:buFontTx/>
              <a:buNone/>
            </a:pPr>
            <a:endParaRPr lang="en-US" sz="1800"/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 bwMode="auto">
          <a:xfrm>
            <a:off x="7239000" y="6537325"/>
            <a:ext cx="1905000" cy="396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Spring-09 - </a:t>
            </a:r>
            <a:fld id="{9E21796A-D5CC-D04A-9CC5-67B1FF71C2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4" descr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1981200"/>
            <a:ext cx="3152775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/>
              <a:t>Publications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00063" y="1500188"/>
            <a:ext cx="8229600" cy="452596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800" b="1" dirty="0"/>
              <a:t>For more details:</a:t>
            </a:r>
          </a:p>
          <a:p>
            <a:pPr marL="533400" lvl="1" indent="-355600" eaLnBrk="1" hangingPunct="1">
              <a:lnSpc>
                <a:spcPct val="90000"/>
              </a:lnSpc>
            </a:pPr>
            <a:r>
              <a:rPr lang="en-US" sz="1800" dirty="0">
                <a:ea typeface="Arial" charset="0"/>
                <a:cs typeface="Arial" charset="0"/>
              </a:rPr>
              <a:t>P.L. </a:t>
            </a:r>
            <a:r>
              <a:rPr lang="en-US" sz="1800" dirty="0" err="1">
                <a:ea typeface="Arial" charset="0"/>
                <a:cs typeface="Arial" charset="0"/>
              </a:rPr>
              <a:t>Dragotti</a:t>
            </a:r>
            <a:r>
              <a:rPr lang="en-US" sz="1800" dirty="0">
                <a:ea typeface="Arial" charset="0"/>
                <a:cs typeface="Arial" charset="0"/>
              </a:rPr>
              <a:t>, M. Vetterli and T. </a:t>
            </a:r>
            <a:r>
              <a:rPr lang="en-US" sz="1800" dirty="0" err="1">
                <a:ea typeface="Arial" charset="0"/>
                <a:cs typeface="Arial" charset="0"/>
              </a:rPr>
              <a:t>Blu</a:t>
            </a:r>
            <a:r>
              <a:rPr lang="en-US" sz="1800" dirty="0">
                <a:ea typeface="Arial" charset="0"/>
                <a:cs typeface="Arial" charset="0"/>
              </a:rPr>
              <a:t>, “Sampling Moments and Reconstructing Signals of Finite Rate of Innovation: Shannon Meets </a:t>
            </a:r>
            <a:r>
              <a:rPr lang="en-US" sz="1800" dirty="0" err="1">
                <a:ea typeface="Arial" charset="0"/>
                <a:cs typeface="Arial" charset="0"/>
              </a:rPr>
              <a:t>Strang</a:t>
            </a:r>
            <a:r>
              <a:rPr lang="en-US" sz="1800" dirty="0">
                <a:ea typeface="Arial" charset="0"/>
                <a:cs typeface="Arial" charset="0"/>
              </a:rPr>
              <a:t>-Fix,” IEEE Transactions on Signal Processing, May 2007.</a:t>
            </a:r>
            <a:r>
              <a:rPr lang="en-US" sz="1800" dirty="0" smtClean="0">
                <a:ea typeface="Arial" charset="0"/>
                <a:cs typeface="Arial" charset="0"/>
              </a:rPr>
              <a:t> </a:t>
            </a:r>
          </a:p>
          <a:p>
            <a:pPr marL="533400" lvl="1" indent="-355600">
              <a:lnSpc>
                <a:spcPct val="90000"/>
              </a:lnSpc>
            </a:pPr>
            <a:r>
              <a:rPr lang="en-US" sz="1800" dirty="0" smtClean="0">
                <a:ea typeface="Arial" charset="0"/>
                <a:cs typeface="Arial" charset="0"/>
              </a:rPr>
              <a:t>P. </a:t>
            </a:r>
            <a:r>
              <a:rPr lang="en-US" sz="1800" dirty="0" err="1" smtClean="0">
                <a:ea typeface="Arial" charset="0"/>
                <a:cs typeface="Arial" charset="0"/>
              </a:rPr>
              <a:t>Marziliano</a:t>
            </a:r>
            <a:r>
              <a:rPr lang="en-US" sz="1800" dirty="0" smtClean="0">
                <a:ea typeface="Arial" charset="0"/>
                <a:cs typeface="Arial" charset="0"/>
              </a:rPr>
              <a:t>, M. Vetterli and T. </a:t>
            </a:r>
            <a:r>
              <a:rPr lang="en-US" sz="1800" dirty="0" err="1" smtClean="0">
                <a:ea typeface="Arial" charset="0"/>
                <a:cs typeface="Arial" charset="0"/>
              </a:rPr>
              <a:t>Blu</a:t>
            </a:r>
            <a:r>
              <a:rPr lang="en-US" sz="1800" dirty="0" smtClean="0">
                <a:ea typeface="Arial" charset="0"/>
                <a:cs typeface="Arial" charset="0"/>
              </a:rPr>
              <a:t>, Sampling and exact reconstruction of </a:t>
            </a:r>
            <a:r>
              <a:rPr lang="en-US" sz="1800" dirty="0" err="1" smtClean="0">
                <a:ea typeface="Arial" charset="0"/>
                <a:cs typeface="Arial" charset="0"/>
              </a:rPr>
              <a:t>bandlimited</a:t>
            </a:r>
            <a:r>
              <a:rPr lang="en-US" sz="1800" dirty="0" smtClean="0">
                <a:ea typeface="Arial" charset="0"/>
                <a:cs typeface="Arial" charset="0"/>
              </a:rPr>
              <a:t> signals with shot noise, IEEE Transactions on Information Theory, Vol. 52, Nr. 5, pp. 2230-2233, 2006.</a:t>
            </a:r>
          </a:p>
          <a:p>
            <a:pPr marL="533400" lvl="1" indent="-355600" eaLnBrk="1" hangingPunct="1">
              <a:lnSpc>
                <a:spcPct val="90000"/>
              </a:lnSpc>
            </a:pPr>
            <a:r>
              <a:rPr lang="en-US" sz="1800" dirty="0" smtClean="0">
                <a:ea typeface="Arial" charset="0"/>
                <a:cs typeface="Arial" charset="0"/>
              </a:rPr>
              <a:t>I</a:t>
            </a:r>
            <a:r>
              <a:rPr lang="en-US" sz="1800" dirty="0">
                <a:ea typeface="Arial" charset="0"/>
                <a:cs typeface="Arial" charset="0"/>
              </a:rPr>
              <a:t>. </a:t>
            </a:r>
            <a:r>
              <a:rPr lang="en-US" sz="1800" dirty="0" err="1">
                <a:ea typeface="Arial" charset="0"/>
                <a:cs typeface="Arial" charset="0"/>
              </a:rPr>
              <a:t>Maravic</a:t>
            </a:r>
            <a:r>
              <a:rPr lang="en-US" sz="1800" dirty="0">
                <a:ea typeface="Arial" charset="0"/>
                <a:cs typeface="Arial" charset="0"/>
              </a:rPr>
              <a:t> and M. Vetterli, Sampling and Reconstruction of Signals with Finite Rate of Innovation in the Presence of Noise, IEEE Transactions on Signal Processing, Aug. 2005</a:t>
            </a:r>
            <a:r>
              <a:rPr lang="en-US" sz="1800" dirty="0" smtClean="0">
                <a:ea typeface="Arial" charset="0"/>
                <a:cs typeface="Arial" charset="0"/>
              </a:rPr>
              <a:t>.</a:t>
            </a:r>
          </a:p>
          <a:p>
            <a:pPr marL="533400" lvl="1" indent="-355600">
              <a:lnSpc>
                <a:spcPct val="90000"/>
              </a:lnSpc>
            </a:pPr>
            <a:r>
              <a:rPr lang="en-US" sz="1800" dirty="0" smtClean="0"/>
              <a:t>A. </a:t>
            </a:r>
            <a:r>
              <a:rPr lang="en-US" sz="1800" dirty="0" err="1" smtClean="0"/>
              <a:t>Hormati</a:t>
            </a:r>
            <a:r>
              <a:rPr lang="en-US" sz="1800" dirty="0" smtClean="0"/>
              <a:t>, O. Roy, Y.M. Lu and M. Vetterli, Distributed Sampling of Signals Linked by Sparse Filtering: Theory and Applications, IEEE Transactions on Signal Processing, Vol. 58, Nr. 3, pp. 1095 - 1109, 2010.</a:t>
            </a:r>
          </a:p>
          <a:p>
            <a:pPr marL="533400" lvl="1" indent="-355600">
              <a:lnSpc>
                <a:spcPct val="90000"/>
              </a:lnSpc>
            </a:pPr>
            <a:r>
              <a:rPr lang="en-US" sz="1800" dirty="0" err="1" smtClean="0">
                <a:ea typeface="Arial" charset="0"/>
                <a:cs typeface="Arial" charset="0"/>
              </a:rPr>
              <a:t>Y.Lu</a:t>
            </a:r>
            <a:r>
              <a:rPr lang="en-US" sz="1800" dirty="0" smtClean="0">
                <a:ea typeface="Arial" charset="0"/>
                <a:cs typeface="Arial" charset="0"/>
              </a:rPr>
              <a:t> and </a:t>
            </a:r>
            <a:r>
              <a:rPr lang="en-US" sz="1800" dirty="0" err="1" smtClean="0">
                <a:ea typeface="Arial" charset="0"/>
                <a:cs typeface="Arial" charset="0"/>
              </a:rPr>
              <a:t>M.Vetterli</a:t>
            </a:r>
            <a:r>
              <a:rPr lang="en-US" sz="1800" dirty="0" smtClean="0">
                <a:ea typeface="Arial" charset="0"/>
                <a:cs typeface="Arial" charset="0"/>
              </a:rPr>
              <a:t>, Multichannel sampling with unknown gains and offsets: A fast reconstruction algorithm, </a:t>
            </a:r>
            <a:r>
              <a:rPr lang="en-US" sz="1800" dirty="0" err="1" smtClean="0">
                <a:ea typeface="Arial" charset="0"/>
                <a:cs typeface="Arial" charset="0"/>
              </a:rPr>
              <a:t>Allerton</a:t>
            </a:r>
            <a:r>
              <a:rPr lang="en-US" sz="1800" dirty="0" smtClean="0">
                <a:ea typeface="Arial" charset="0"/>
                <a:cs typeface="Arial" charset="0"/>
              </a:rPr>
              <a:t> 2010.</a:t>
            </a:r>
          </a:p>
          <a:p>
            <a:pPr marL="533400" lvl="1" indent="-355600">
              <a:lnSpc>
                <a:spcPct val="90000"/>
              </a:lnSpc>
            </a:pPr>
            <a:r>
              <a:rPr lang="en-US" sz="1800" dirty="0" smtClean="0"/>
              <a:t> A. </a:t>
            </a:r>
            <a:r>
              <a:rPr lang="en-US" sz="1800" dirty="0" err="1" smtClean="0"/>
              <a:t>Hormati</a:t>
            </a:r>
            <a:r>
              <a:rPr lang="en-US" sz="1800" dirty="0" smtClean="0"/>
              <a:t>, I. </a:t>
            </a:r>
            <a:r>
              <a:rPr lang="en-US" sz="1800" dirty="0" err="1" smtClean="0"/>
              <a:t>Jovanovic</a:t>
            </a:r>
            <a:r>
              <a:rPr lang="en-US" sz="1800" dirty="0" smtClean="0"/>
              <a:t>, O. Roy, and M. Vetterli, "Robust ray-based reconstruction in ultrasound tomography", SPIE Medical Imaging, 2010.</a:t>
            </a:r>
          </a:p>
          <a:p>
            <a:pPr marL="533400" lvl="1" indent="-355600" eaLnBrk="1" hangingPunct="1">
              <a:lnSpc>
                <a:spcPct val="90000"/>
              </a:lnSpc>
            </a:pPr>
            <a:endParaRPr lang="en-US" sz="1800" dirty="0" smtClean="0">
              <a:ea typeface="Arial" charset="0"/>
              <a:cs typeface="Arial" charset="0"/>
            </a:endParaRPr>
          </a:p>
          <a:p>
            <a:pPr marL="533400" lvl="1" indent="-355600" eaLnBrk="1" hangingPunct="1">
              <a:lnSpc>
                <a:spcPct val="90000"/>
              </a:lnSpc>
            </a:pPr>
            <a:endParaRPr lang="en-US" sz="1800" dirty="0" smtClean="0">
              <a:ea typeface="Arial" charset="0"/>
              <a:cs typeface="Arial" charset="0"/>
            </a:endParaRPr>
          </a:p>
          <a:p>
            <a:pPr marL="533400" lvl="1" indent="-355600" eaLnBrk="1" hangingPunct="1">
              <a:lnSpc>
                <a:spcPct val="90000"/>
              </a:lnSpc>
            </a:pPr>
            <a:endParaRPr lang="en-US" sz="1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Thank</a:t>
            </a:r>
            <a:r>
              <a:rPr lang="fr-CH" dirty="0" smtClean="0"/>
              <a:t> </a:t>
            </a:r>
            <a:r>
              <a:rPr lang="fr-CH" dirty="0" err="1" smtClean="0"/>
              <a:t>you</a:t>
            </a:r>
            <a:r>
              <a:rPr lang="fr-CH" dirty="0" smtClean="0"/>
              <a:t> for </a:t>
            </a:r>
            <a:r>
              <a:rPr lang="fr-CH" dirty="0" err="1" smtClean="0"/>
              <a:t>your</a:t>
            </a:r>
            <a:r>
              <a:rPr lang="fr-CH" dirty="0" smtClean="0"/>
              <a:t> attention 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910" y="5072074"/>
            <a:ext cx="8229600" cy="714380"/>
          </a:xfrm>
        </p:spPr>
        <p:txBody>
          <a:bodyPr/>
          <a:lstStyle/>
          <a:p>
            <a:pPr>
              <a:buNone/>
            </a:pPr>
            <a:r>
              <a:rPr lang="fr-CH" dirty="0" smtClean="0">
                <a:solidFill>
                  <a:srgbClr val="999999"/>
                </a:solidFill>
              </a:rPr>
              <a:t>Any questions ?</a:t>
            </a:r>
            <a:endParaRPr lang="en-US" dirty="0">
              <a:solidFill>
                <a:srgbClr val="99999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8" name="Content Placeholder 8" descr="panorama 61109test1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804" y="2000240"/>
            <a:ext cx="8229600" cy="20407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15140" y="4071942"/>
            <a:ext cx="21431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dirty="0" smtClean="0">
                <a:solidFill>
                  <a:srgbClr val="999999"/>
                </a:solidFill>
              </a:rPr>
              <a:t>           Lausanne, </a:t>
            </a:r>
            <a:r>
              <a:rPr lang="fr-CH" sz="1000" dirty="0" err="1" smtClean="0">
                <a:solidFill>
                  <a:srgbClr val="999999"/>
                </a:solidFill>
              </a:rPr>
              <a:t>November</a:t>
            </a:r>
            <a:r>
              <a:rPr lang="fr-CH" sz="1000" dirty="0" smtClean="0">
                <a:solidFill>
                  <a:srgbClr val="999999"/>
                </a:solidFill>
              </a:rPr>
              <a:t> 6th, 2009</a:t>
            </a:r>
            <a:endParaRPr lang="en-US" sz="1000" dirty="0">
              <a:solidFill>
                <a:srgbClr val="9999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/>
              <a:t>A Variation: Compressed Sensing</a:t>
            </a:r>
          </a:p>
        </p:txBody>
      </p:sp>
      <p:sp>
        <p:nvSpPr>
          <p:cNvPr id="27" name="Rectangle 3"/>
          <p:cNvSpPr>
            <a:spLocks noGrp="1" noChangeArrowheads="1"/>
          </p:cNvSpPr>
          <p:nvPr>
            <p:ph idx="1"/>
          </p:nvPr>
        </p:nvSpPr>
        <p:spPr>
          <a:xfrm>
            <a:off x="876300" y="1143000"/>
            <a:ext cx="7353300" cy="5562600"/>
          </a:xfrm>
        </p:spPr>
        <p:txBody>
          <a:bodyPr>
            <a:normAutofit fontScale="40000" lnSpcReduction="20000"/>
          </a:bodyPr>
          <a:lstStyle/>
          <a:p>
            <a:pPr eaLnBrk="1" hangingPunct="1">
              <a:lnSpc>
                <a:spcPct val="70000"/>
              </a:lnSpc>
              <a:spcAft>
                <a:spcPts val="600"/>
              </a:spcAft>
              <a:buFontTx/>
              <a:buNone/>
            </a:pPr>
            <a:r>
              <a:rPr lang="en-US" sz="5000" b="1" dirty="0" smtClean="0"/>
              <a:t>Finite dimensional problem: K sparse vector in N dimensional space</a:t>
            </a:r>
          </a:p>
          <a:p>
            <a:pPr lvl="1" eaLnBrk="1" hangingPunct="1">
              <a:lnSpc>
                <a:spcPct val="7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5000" dirty="0" err="1" smtClean="0"/>
              <a:t>x</a:t>
            </a:r>
            <a:r>
              <a:rPr lang="en-US" sz="5000" dirty="0" smtClean="0"/>
              <a:t>: Input in R</a:t>
            </a:r>
            <a:r>
              <a:rPr lang="en-US" sz="5000" baseline="30000" dirty="0" smtClean="0"/>
              <a:t>N</a:t>
            </a:r>
            <a:r>
              <a:rPr lang="en-US" sz="5000" dirty="0" smtClean="0"/>
              <a:t> but only K non zero elements</a:t>
            </a:r>
            <a:endParaRPr lang="en-US" sz="5000" baseline="30000" dirty="0" smtClean="0"/>
          </a:p>
          <a:p>
            <a:pPr lvl="1" eaLnBrk="1" hangingPunct="1">
              <a:lnSpc>
                <a:spcPct val="7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5000" dirty="0" err="1" smtClean="0"/>
              <a:t>y</a:t>
            </a:r>
            <a:r>
              <a:rPr lang="en-US" sz="5000" dirty="0" smtClean="0"/>
              <a:t>: Output in R</a:t>
            </a:r>
            <a:r>
              <a:rPr lang="en-US" sz="5000" baseline="30000" dirty="0" smtClean="0"/>
              <a:t>M</a:t>
            </a:r>
            <a:r>
              <a:rPr lang="en-US" sz="5000" dirty="0" smtClean="0"/>
              <a:t>, where M &lt; N</a:t>
            </a:r>
            <a:endParaRPr lang="en-US" sz="5000" baseline="30000" dirty="0" smtClean="0"/>
          </a:p>
          <a:p>
            <a:pPr lvl="1" eaLnBrk="1" hangingPunct="1">
              <a:lnSpc>
                <a:spcPct val="7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5000" dirty="0" smtClean="0"/>
              <a:t>F: Frame sensing matrix M by N</a:t>
            </a:r>
          </a:p>
          <a:p>
            <a:pPr lvl="1" eaLnBrk="1" hangingPunct="1">
              <a:lnSpc>
                <a:spcPct val="7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5000" dirty="0" smtClean="0"/>
              <a:t>Ill posed inverse problem….</a:t>
            </a:r>
          </a:p>
          <a:p>
            <a:pPr lvl="1" eaLnBrk="1" hangingPunct="1">
              <a:lnSpc>
                <a:spcPct val="7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5000" dirty="0" smtClean="0">
                <a:sym typeface="Wingdings 3" charset="2"/>
              </a:rPr>
              <a:t>Key: K &lt; M &lt;&lt; N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sz="5000" b="1" dirty="0" smtClean="0">
              <a:sym typeface="Wingdings 3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sz="5000" b="1" dirty="0" smtClean="0">
              <a:sym typeface="Wingdings 3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sz="5000" b="1" dirty="0" smtClean="0">
              <a:sym typeface="Wingdings 3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sz="5000" b="1" dirty="0" smtClean="0">
              <a:sym typeface="Wingdings 3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sz="5000" b="1" dirty="0" smtClean="0">
              <a:sym typeface="Wingdings 3" charset="2"/>
            </a:endParaRPr>
          </a:p>
          <a:p>
            <a:pPr eaLnBrk="1" hangingPunct="1">
              <a:lnSpc>
                <a:spcPct val="70000"/>
              </a:lnSpc>
              <a:spcAft>
                <a:spcPts val="600"/>
              </a:spcAft>
              <a:buFontTx/>
              <a:buNone/>
            </a:pPr>
            <a:endParaRPr lang="en-US" sz="5000" b="1" dirty="0" smtClean="0">
              <a:sym typeface="Wingdings 3" charset="2"/>
            </a:endParaRPr>
          </a:p>
          <a:p>
            <a:pPr eaLnBrk="1" hangingPunct="1">
              <a:lnSpc>
                <a:spcPct val="70000"/>
              </a:lnSpc>
              <a:spcAft>
                <a:spcPts val="600"/>
              </a:spcAft>
              <a:buFontTx/>
              <a:buNone/>
            </a:pPr>
            <a:r>
              <a:rPr lang="en-US" sz="5000" b="1" dirty="0" smtClean="0"/>
              <a:t>Questions</a:t>
            </a:r>
          </a:p>
          <a:p>
            <a:pPr lvl="1" eaLnBrk="1" hangingPunct="1">
              <a:lnSpc>
                <a:spcPct val="7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5000" dirty="0" smtClean="0"/>
              <a:t>Can this be inverted</a:t>
            </a:r>
          </a:p>
          <a:p>
            <a:pPr lvl="1" eaLnBrk="1" hangingPunct="1">
              <a:lnSpc>
                <a:spcPct val="7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5000" dirty="0" smtClean="0"/>
              <a:t>What sizes K, M, N are possible</a:t>
            </a:r>
          </a:p>
          <a:p>
            <a:pPr lvl="1" eaLnBrk="1" hangingPunct="1">
              <a:lnSpc>
                <a:spcPct val="7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5000" dirty="0" smtClean="0"/>
              <a:t>What if approximate </a:t>
            </a:r>
            <a:r>
              <a:rPr lang="en-US" sz="5000" dirty="0" err="1" smtClean="0"/>
              <a:t>sparsity</a:t>
            </a:r>
            <a:endParaRPr lang="en-US" sz="5000" dirty="0" smtClean="0"/>
          </a:p>
          <a:p>
            <a:pPr lvl="1" eaLnBrk="1" hangingPunct="1">
              <a:lnSpc>
                <a:spcPct val="7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5000" dirty="0" smtClean="0"/>
              <a:t>What algorithms</a:t>
            </a:r>
          </a:p>
          <a:p>
            <a:pPr lvl="1" eaLnBrk="1" hangingPunct="1">
              <a:lnSpc>
                <a:spcPct val="70000"/>
              </a:lnSpc>
              <a:buFont typeface="Arial" charset="0"/>
              <a:buNone/>
            </a:pPr>
            <a:endParaRPr lang="en-US" sz="1800" baseline="30000" dirty="0" smtClean="0"/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sz="1700" dirty="0" smtClean="0">
                <a:sym typeface="Wingdings 3" charset="2"/>
              </a:rPr>
              <a:t/>
            </a:r>
            <a:br>
              <a:rPr lang="en-US" sz="1700" dirty="0" smtClean="0">
                <a:sym typeface="Wingdings 3" charset="2"/>
              </a:rPr>
            </a:br>
            <a:endParaRPr lang="en-US" sz="1700" b="1" dirty="0" smtClean="0"/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sz="1700" b="1" dirty="0" smtClean="0"/>
          </a:p>
          <a:p>
            <a:pPr>
              <a:lnSpc>
                <a:spcPct val="70000"/>
              </a:lnSpc>
              <a:spcAft>
                <a:spcPts val="600"/>
              </a:spcAft>
              <a:buNone/>
            </a:pPr>
            <a:r>
              <a:rPr lang="en-US" sz="5000" b="1" dirty="0" smtClean="0"/>
              <a:t>Problem is non-linear in the location of non-zero entries of </a:t>
            </a:r>
            <a:r>
              <a:rPr lang="en-US" sz="5000" b="1" dirty="0" err="1" smtClean="0"/>
              <a:t>x</a:t>
            </a:r>
            <a:r>
              <a:rPr lang="en-US" sz="5000" b="1" dirty="0" smtClean="0"/>
              <a:t>!</a:t>
            </a:r>
          </a:p>
          <a:p>
            <a:pPr eaLnBrk="1" hangingPunct="1">
              <a:lnSpc>
                <a:spcPct val="70000"/>
              </a:lnSpc>
              <a:buFont typeface="Times" charset="0"/>
              <a:buNone/>
            </a:pPr>
            <a:endParaRPr lang="en-US" sz="1700" dirty="0"/>
          </a:p>
        </p:txBody>
      </p:sp>
      <p:grpSp>
        <p:nvGrpSpPr>
          <p:cNvPr id="73" name="Group 72"/>
          <p:cNvGrpSpPr/>
          <p:nvPr/>
        </p:nvGrpSpPr>
        <p:grpSpPr>
          <a:xfrm>
            <a:off x="1066799" y="3048000"/>
            <a:ext cx="8077201" cy="2209800"/>
            <a:chOff x="1066800" y="3429000"/>
            <a:chExt cx="8077201" cy="2209800"/>
          </a:xfrm>
        </p:grpSpPr>
        <p:grpSp>
          <p:nvGrpSpPr>
            <p:cNvPr id="28" name="Group 44"/>
            <p:cNvGrpSpPr>
              <a:grpSpLocks/>
            </p:cNvGrpSpPr>
            <p:nvPr/>
          </p:nvGrpSpPr>
          <p:grpSpPr bwMode="auto">
            <a:xfrm>
              <a:off x="2362201" y="3429000"/>
              <a:ext cx="6781800" cy="1676400"/>
              <a:chOff x="777164" y="1754629"/>
              <a:chExt cx="7184978" cy="1650709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671572" y="1980819"/>
                <a:ext cx="1800225" cy="676275"/>
              </a:xfrm>
              <a:prstGeom prst="roundRect">
                <a:avLst/>
              </a:prstGeom>
              <a:solidFill>
                <a:schemeClr val="accent6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200">
                  <a:solidFill>
                    <a:srgbClr val="FFFFFF"/>
                  </a:solidFill>
                  <a:latin typeface="Book Antiqua" charset="0"/>
                  <a:cs typeface="Arial" charset="0"/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138173" y="1980819"/>
                <a:ext cx="114300" cy="676275"/>
              </a:xfrm>
              <a:prstGeom prst="roundRect">
                <a:avLst/>
              </a:prstGeom>
              <a:solidFill>
                <a:schemeClr val="accent2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800">
                  <a:solidFill>
                    <a:srgbClr val="FFFFFF"/>
                  </a:solidFill>
                  <a:latin typeface="Book Antiqua" charset="0"/>
                  <a:cs typeface="Arial" charset="0"/>
                </a:endParaRPr>
              </a:p>
            </p:txBody>
          </p:sp>
          <p:sp>
            <p:nvSpPr>
              <p:cNvPr id="33" name="Equal 32"/>
              <p:cNvSpPr/>
              <p:nvPr/>
            </p:nvSpPr>
            <p:spPr>
              <a:xfrm>
                <a:off x="2328142" y="2095795"/>
                <a:ext cx="285748" cy="428441"/>
              </a:xfrm>
              <a:prstGeom prst="mathEqual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800">
                  <a:solidFill>
                    <a:schemeClr val="tx1"/>
                  </a:solidFill>
                  <a:latin typeface="Book Antiqua" charset="0"/>
                  <a:cs typeface="Arial" charset="0"/>
                </a:endParaRPr>
              </a:p>
            </p:txBody>
          </p:sp>
          <p:pic>
            <p:nvPicPr>
              <p:cNvPr id="37" name="Picture 23" descr="TP_tmp.emf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3473257" y="2342896"/>
                <a:ext cx="204093" cy="238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" name="Picture 25" descr="TP_tmp.emf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5450937" y="3025648"/>
                <a:ext cx="192843" cy="2249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" name="TextBox 26"/>
              <p:cNvSpPr txBox="1">
                <a:spLocks noChangeArrowheads="1"/>
              </p:cNvSpPr>
              <p:nvPr/>
            </p:nvSpPr>
            <p:spPr bwMode="auto">
              <a:xfrm>
                <a:off x="2667865" y="2103729"/>
                <a:ext cx="1843074" cy="5455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dirty="0">
                    <a:solidFill>
                      <a:schemeClr val="bg1"/>
                    </a:solidFill>
                    <a:latin typeface="Calibri" charset="0"/>
                  </a:rPr>
                  <a:t>Measurement Matrix</a:t>
                </a:r>
              </a:p>
            </p:txBody>
          </p:sp>
          <p:pic>
            <p:nvPicPr>
              <p:cNvPr id="40" name="Picture 31" descr="TP_tmp.emf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777164" y="2114294"/>
                <a:ext cx="1293606" cy="389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" name="Picture 34" descr="TP_tmp.emf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9"/>
              <a:srcRect/>
              <a:stretch>
                <a:fillRect/>
              </a:stretch>
            </p:blipFill>
            <p:spPr bwMode="auto">
              <a:xfrm>
                <a:off x="6821759" y="2074670"/>
                <a:ext cx="1140383" cy="4260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" name="Picture 37" descr="TP_tmp.emf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20"/>
              <a:srcRect/>
              <a:stretch>
                <a:fillRect/>
              </a:stretch>
            </p:blipFill>
            <p:spPr bwMode="auto">
              <a:xfrm>
                <a:off x="6971058" y="3013453"/>
                <a:ext cx="872261" cy="3918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3" name="Picture 39" descr="TP_tmp.emf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21"/>
              <a:srcRect/>
              <a:stretch>
                <a:fillRect/>
              </a:stretch>
            </p:blipFill>
            <p:spPr bwMode="auto">
              <a:xfrm>
                <a:off x="2116371" y="1785109"/>
                <a:ext cx="151380" cy="151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" name="Picture 42" descr="TP_tmp.emf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22"/>
              <a:srcRect/>
              <a:stretch>
                <a:fillRect/>
              </a:stretch>
            </p:blipFill>
            <p:spPr bwMode="auto">
              <a:xfrm>
                <a:off x="6613158" y="1754629"/>
                <a:ext cx="131116" cy="16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0" name="Group 44"/>
            <p:cNvGrpSpPr>
              <a:grpSpLocks/>
            </p:cNvGrpSpPr>
            <p:nvPr/>
          </p:nvGrpSpPr>
          <p:grpSpPr bwMode="auto">
            <a:xfrm>
              <a:off x="1066800" y="3429000"/>
              <a:ext cx="6096000" cy="2209800"/>
              <a:chOff x="777164" y="1754629"/>
              <a:chExt cx="7184978" cy="1902590"/>
            </a:xfrm>
          </p:grpSpPr>
          <p:sp>
            <p:nvSpPr>
              <p:cNvPr id="61" name="Rounded Rectangle 60"/>
              <p:cNvSpPr/>
              <p:nvPr/>
            </p:nvSpPr>
            <p:spPr>
              <a:xfrm>
                <a:off x="6614922" y="1961769"/>
                <a:ext cx="123825" cy="1695450"/>
              </a:xfrm>
              <a:prstGeom prst="roundRect">
                <a:avLst/>
              </a:prstGeom>
              <a:solidFill>
                <a:srgbClr val="727CA3"/>
              </a:solidFill>
              <a:ln w="25400" cap="flat" cmpd="sng" algn="ctr">
                <a:solidFill>
                  <a:srgbClr val="727CA3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ook Antiqua" charset="0"/>
                  <a:ea typeface="+mn-ea"/>
                  <a:cs typeface="Arial" charset="0"/>
                </a:endParaRPr>
              </a:p>
            </p:txBody>
          </p:sp>
          <p:sp>
            <p:nvSpPr>
              <p:cNvPr id="62" name="Rounded Rectangle 61"/>
              <p:cNvSpPr/>
              <p:nvPr/>
            </p:nvSpPr>
            <p:spPr>
              <a:xfrm>
                <a:off x="6617970" y="2961513"/>
                <a:ext cx="115200" cy="120015"/>
              </a:xfrm>
              <a:prstGeom prst="roundRect">
                <a:avLst/>
              </a:prstGeom>
              <a:solidFill>
                <a:srgbClr val="9FB8CD"/>
              </a:solidFill>
              <a:ln w="25400" cap="flat" cmpd="sng" algn="ctr">
                <a:solidFill>
                  <a:srgbClr val="727CA3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ook Antiqua" charset="0"/>
                  <a:ea typeface="+mn-ea"/>
                  <a:cs typeface="Arial" charset="0"/>
                </a:endParaRPr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6614922" y="1961769"/>
                <a:ext cx="115200" cy="120015"/>
              </a:xfrm>
              <a:prstGeom prst="roundRect">
                <a:avLst/>
              </a:prstGeom>
              <a:solidFill>
                <a:srgbClr val="9FB8CD"/>
              </a:solidFill>
              <a:ln w="25400" cap="flat" cmpd="sng" algn="ctr">
                <a:solidFill>
                  <a:srgbClr val="727CA3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ook Antiqua" charset="0"/>
                  <a:ea typeface="+mn-ea"/>
                  <a:cs typeface="Arial" charset="0"/>
                </a:endParaRPr>
              </a:p>
            </p:txBody>
          </p:sp>
          <p:sp>
            <p:nvSpPr>
              <p:cNvPr id="64" name="Rounded Rectangle 63"/>
              <p:cNvSpPr/>
              <p:nvPr/>
            </p:nvSpPr>
            <p:spPr>
              <a:xfrm>
                <a:off x="6621018" y="2735961"/>
                <a:ext cx="115200" cy="120015"/>
              </a:xfrm>
              <a:prstGeom prst="roundRect">
                <a:avLst/>
              </a:prstGeom>
              <a:solidFill>
                <a:srgbClr val="9FB8CD"/>
              </a:solidFill>
              <a:ln w="25400" cap="flat" cmpd="sng" algn="ctr">
                <a:solidFill>
                  <a:srgbClr val="727CA3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ook Antiqua" charset="0"/>
                  <a:ea typeface="+mn-ea"/>
                  <a:cs typeface="Arial" charset="0"/>
                </a:endParaRPr>
              </a:p>
            </p:txBody>
          </p:sp>
          <p:pic>
            <p:nvPicPr>
              <p:cNvPr id="65" name="Picture 23" descr="TP_tmp.emf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3473257" y="2342896"/>
                <a:ext cx="204093" cy="238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" name="Picture 25" descr="TP_tmp.emf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5450937" y="3025648"/>
                <a:ext cx="192843" cy="2249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" name="Picture 31" descr="TP_tmp.emf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777164" y="2114294"/>
                <a:ext cx="1293606" cy="389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8" name="Picture 67" descr="TP_tmp.emf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9"/>
              <a:srcRect/>
              <a:stretch>
                <a:fillRect/>
              </a:stretch>
            </p:blipFill>
            <p:spPr bwMode="auto">
              <a:xfrm>
                <a:off x="6821759" y="2074670"/>
                <a:ext cx="1140383" cy="4260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9" name="Picture 37" descr="TP_tmp.emf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20"/>
              <a:srcRect/>
              <a:stretch>
                <a:fillRect/>
              </a:stretch>
            </p:blipFill>
            <p:spPr bwMode="auto">
              <a:xfrm>
                <a:off x="6971058" y="3013453"/>
                <a:ext cx="872261" cy="3918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0" name="Picture 39" descr="TP_tmp.emf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21"/>
              <a:srcRect/>
              <a:stretch>
                <a:fillRect/>
              </a:stretch>
            </p:blipFill>
            <p:spPr bwMode="auto">
              <a:xfrm>
                <a:off x="2116371" y="1785109"/>
                <a:ext cx="151380" cy="151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1" name="Rounded Rectangle 70"/>
              <p:cNvSpPr/>
              <p:nvPr/>
            </p:nvSpPr>
            <p:spPr>
              <a:xfrm>
                <a:off x="6614922" y="3369945"/>
                <a:ext cx="118800" cy="120015"/>
              </a:xfrm>
              <a:prstGeom prst="roundRect">
                <a:avLst/>
              </a:prstGeom>
              <a:solidFill>
                <a:srgbClr val="9FB8CD"/>
              </a:solidFill>
              <a:ln w="25400" cap="flat" cmpd="sng" algn="ctr">
                <a:solidFill>
                  <a:srgbClr val="727CA3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ook Antiqua" charset="0"/>
                  <a:ea typeface="+mn-ea"/>
                  <a:cs typeface="Arial" charset="0"/>
                </a:endParaRPr>
              </a:p>
            </p:txBody>
          </p:sp>
          <p:pic>
            <p:nvPicPr>
              <p:cNvPr id="72" name="Picture 42" descr="TP_tmp.emf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22"/>
              <a:srcRect/>
              <a:stretch>
                <a:fillRect/>
              </a:stretch>
            </p:blipFill>
            <p:spPr bwMode="auto">
              <a:xfrm>
                <a:off x="6613158" y="1754629"/>
                <a:ext cx="131116" cy="16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229600" cy="4876800"/>
          </a:xfrm>
        </p:spPr>
        <p:txBody>
          <a:bodyPr>
            <a:normAutofit/>
          </a:bodyPr>
          <a:lstStyle/>
          <a:p>
            <a:pPr marL="1143000" indent="-1143000">
              <a:lnSpc>
                <a:spcPct val="120000"/>
              </a:lnSpc>
              <a:buNone/>
            </a:pPr>
            <a:r>
              <a:rPr lang="en-US" sz="2000" b="1" dirty="0" smtClean="0"/>
              <a:t>Signal is observed in K different channels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2000" dirty="0" smtClean="0"/>
              <a:t>Sampling rate can be diminished by at most K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2000" dirty="0" smtClean="0"/>
              <a:t>Shifts, however, are unknown</a:t>
            </a:r>
          </a:p>
          <a:p>
            <a:pPr marL="349250" lvl="1" indent="6350">
              <a:lnSpc>
                <a:spcPct val="120000"/>
              </a:lnSpc>
              <a:buNone/>
            </a:pPr>
            <a:r>
              <a:rPr lang="fr-CH" sz="2000" dirty="0" smtClean="0"/>
              <a:t>Some redundancy needed to find the unknown shifts</a:t>
            </a:r>
          </a:p>
          <a:p>
            <a:pPr marL="1143000" indent="-1143000">
              <a:lnSpc>
                <a:spcPct val="120000"/>
              </a:lnSpc>
              <a:buNone/>
            </a:pPr>
            <a:r>
              <a:rPr lang="en-US" sz="2000" b="1" dirty="0" smtClean="0"/>
              <a:t>Problem is non-linear in the shifts!</a:t>
            </a:r>
          </a:p>
          <a:p>
            <a:pPr marL="349250" lvl="1" indent="6350">
              <a:lnSpc>
                <a:spcPct val="120000"/>
              </a:lnSpc>
              <a:buNone/>
            </a:pPr>
            <a:endParaRPr lang="fr-CH" sz="2000" dirty="0" smtClean="0"/>
          </a:p>
          <a:p>
            <a:pPr marL="349250" lvl="1" indent="6350">
              <a:lnSpc>
                <a:spcPct val="120000"/>
              </a:lnSpc>
              <a:buNone/>
            </a:pPr>
            <a:endParaRPr lang="fr-CH" sz="200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/>
              <a:t>Variation: Multichannel Sampling </a:t>
            </a:r>
            <a:endParaRPr lang="en-US" sz="3200" dirty="0">
              <a:ea typeface="+mj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C951EB-12C5-42C2-90A3-27CB6AFC8BA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 descr="mc_samp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43000" y="3352800"/>
            <a:ext cx="6858000" cy="32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\pagestyle{empty}&#10;\usepackage{color}&#10;\begin{document}&#10;$\color{white}\Phi$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9"/>
  <p:tag name="PICTUREFILESIZE" val="776"/>
</p:tagLst>
</file>

<file path=ppt/tags/tag1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\pagestyle{empty}&#10;\usepackage{bm}&#10;\begin{document}&#10;$ \bm{M \times 1} $\\ \textbf{measurements}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73"/>
  <p:tag name="PICTUREFILESIZE" val="2928"/>
</p:tagLst>
</file>

<file path=ppt/tags/tag1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\pagestyle{empty}&#10;\usepackage{bm}&#10;\begin{document}&#10;$ \bm{N \times 1} $  \\&#10;\textbf{sparse signal}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64"/>
  <p:tag name="PICTUREFILESIZE" val="2928"/>
</p:tagLst>
</file>

<file path=ppt/tags/tag1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\pagestyle{empty}&#10;\usepackage{bm}&#10;\begin{document}&#10;$ \bm{K} $  \\ \textbf{non-zeros}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49"/>
  <p:tag name="PICTUREFILESIZE" val="2044"/>
</p:tagLst>
</file>

<file path=ppt/tags/tag1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\pagestyle{empty}&#10;\usepackage{bm}&#10;\begin{document}&#10;$ \bm{y} $  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9"/>
  <p:tag name="PICTUREFILESIZE" val="776"/>
</p:tagLst>
</file>

<file path=ppt/tags/tag1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\pagestyle{empty}&#10;\usepackage{bm}&#10;\begin{document}&#10;$ \bm{\theta} $  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8"/>
  <p:tag name="PICTUREFILESIZE" val="776"/>
</p:tagLst>
</file>

<file path=ppt/tags/tag1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,amsmath}&#10;\definecolor{MyText}{rgb}{1,0.988,0.625}&#10;\definecolor{EmphText}{rgb}{0.945,0.586,0.125}&#10;\begin{document}&#10;\begin{displaymath}&#10;P(\phi, \omega)&#10;\end{displaymath}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bmp256"/>
  <p:tag name="ORIGWIDTH" val="69"/>
  <p:tag name="PICTUREFILESIZE" val="384694"/>
</p:tagLst>
</file>

<file path=ppt/tags/tag1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,amsmath}&#10;\definecolor{MyText}{rgb}{1,0.988,0.625}&#10;\definecolor{EmphText}{rgb}{0.945,0.586,0.125}&#10;\begin{document}&#10;\begin{displaymath}&#10;P(\phi, \omega)&#10;\end{displaymath}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bmp256"/>
  <p:tag name="ORIGWIDTH" val="69"/>
  <p:tag name="PICTUREFILESIZE" val="384694"/>
</p:tagLst>
</file>

<file path=ppt/tags/tag1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,amsmath}&#10;\definecolor{MyText}{rgb}{1,0.988,0.625}&#10;\definecolor{EmphText}{rgb}{0.945,0.586,0.125}&#10;\begin{document}&#10;\begin{displaymath}&#10;\phi&#10;\end{displaymath}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bmp256"/>
  <p:tag name="ORIGWIDTH" val="12"/>
  <p:tag name="PICTUREFILESIZE" val="64478"/>
</p:tagLst>
</file>

<file path=ppt/tags/tag1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,amsmath}&#10;\definecolor{MyText}{rgb}{1,0.988,0.625}&#10;\definecolor{EmphText}{rgb}{0.945,0.586,0.125}&#10;\begin{document}&#10;\begin{displaymath}&#10;\omega&#10;\end{displaymath}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bmp256"/>
  <p:tag name="ORIGWIDTH" val="13"/>
  <p:tag name="PICTUREFILESIZE" val="37818"/>
</p:tagLst>
</file>

<file path=ppt/tags/tag1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,amsmath}&#10;\definecolor{MyText}{rgb}{1,0.988,0.625}&#10;\definecolor{EmphText}{rgb}{0.945,0.586,0.125}&#10;\begin{document}&#10;\begin{displaymath}&#10;\omega_0&#10;\end{displaymath}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bmp256"/>
  <p:tag name="ORIGWIDTH" val="23"/>
  <p:tag name="PICTUREFILESIZE" val="90550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\pagestyle{empty}&#10;\usepackage{color}&#10;\begin{document}&#10;$\color{white}\Psi$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9"/>
  <p:tag name="PICTUREFILESIZE" val="776"/>
</p:tagLst>
</file>

<file path=ppt/tags/tag2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,amsmath}&#10;\definecolor{MyText}{rgb}{1,0.988,0.625}&#10;\definecolor{EmphText}{rgb}{0.945,0.586,0.125}&#10;\begin{document}&#10;\begin{displaymath}&#10;\phi_N &gt; \omega_0 / c&#10;\end{displaymath}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bmp256"/>
  <p:tag name="ORIGWIDTH" val="101"/>
  <p:tag name="PICTUREFILESIZE" val="561850"/>
</p:tagLst>
</file>

<file path=ppt/tags/tag2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,amsmath}&#10;\definecolor{MyText}{rgb}{1,0.988,0.625}&#10;\definecolor{EmphText}{rgb}{0.945,0.586,0.125}&#10;\begin{document}&#10;\begin{displaymath}&#10;(2 \omega_0 , 2 \phi_N)&#10;\end{displaymath}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bmp256"/>
  <p:tag name="ORIGWIDTH" val="102"/>
  <p:tag name="PICTUREFILESIZE" val="596078"/>
</p:tagLst>
</file>

<file path=ppt/tags/tag2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,amsmath}&#10;\definecolor{MyText}{rgb}{1,0.988,0.625}&#10;\definecolor{EmphText}{rgb}{0.945,0.586,0.125}&#10;\begin{document}&#10;\begin{displaymath}&#10;\phi_N &gt; \omega_0 / c&#10;\end{displaymath}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bmp256"/>
  <p:tag name="ORIGWIDTH" val="101"/>
  <p:tag name="PICTUREFILESIZE" val="561850"/>
</p:tagLst>
</file>

<file path=ppt/tags/tag2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,amsmath}&#10;\definecolor{MyText}{rgb}{1,0.988,0.625}&#10;\definecolor{EmphText}{rgb}{0.945,0.586,0.125}&#10;\begin{document}&#10;\begin{displaymath}&#10;x(t)=\sum_{m\in Z} &#10;\hat x_m\, &#10;e^{j2\pi m t /\tau},\ \ \mbox{where }\ \hat x_m= \frac{1}{\tau} \sum_{k=1}^{K} x_k \underbrace{e^{-j 2 \pi m&#10;t_k/\tau}}_{u_k^m}.&#10;\end{displaymath}&#10;\end{document}&#10;"/>
  <p:tag name="EXTERNALNAME" val="TP_tmp"/>
  <p:tag name="BLEND" val="0"/>
  <p:tag name="TRANSPARENT" val="1"/>
  <p:tag name="KEEPFILES" val="0"/>
  <p:tag name="DEBUGPAUSE" val="0"/>
  <p:tag name="RESOLUTION" val="300"/>
  <p:tag name="WORKAROUNDTRANSPARENCYBUG" val="0"/>
  <p:tag name="ALLOWFONTSUBSTITUTION" val="0"/>
  <p:tag name="BITMAPFORMAT" val="bmpmono"/>
  <p:tag name="ORIGWIDTH" val="569"/>
  <p:tag name="PICTUREFILESIZE" val="80162"/>
</p:tagLst>
</file>

<file path=ppt/tags/tag2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,amsmath}&#10;\definecolor{MyText}{rgb}{1,0.988,0.625}&#10;\definecolor{EmphText}{rgb}{0.945,0.586,0.125}&#10;\begin{document}&#10;\begin{displaymath}&#10;H(z)=\sum_{k=0}^{K}h_kz^{-k}=\prod_{k=1}^{K}(1-u_kz^{-1}).&#10;\end{displaymath}&#10;\end{document}&#10;"/>
  <p:tag name="EXTERNALNAME" val="TP_tmp"/>
  <p:tag name="BLEND" val="0"/>
  <p:tag name="TRANSPARENT" val="1"/>
  <p:tag name="KEEPFILES" val="0"/>
  <p:tag name="DEBUGPAUSE" val="0"/>
  <p:tag name="RESOLUTION" val="300"/>
  <p:tag name="WORKAROUNDTRANSPARENCYBUG" val="0"/>
  <p:tag name="ALLOWFONTSUBSTITUTION" val="0"/>
  <p:tag name="BITMAPFORMAT" val="bmpmono"/>
  <p:tag name="ORIGWIDTH" val="361"/>
  <p:tag name="PICTUREFILESIZE" val="45558"/>
</p:tagLst>
</file>

<file path=ppt/tags/tag2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,amsmath}&#10;\definecolor{MyText}{rgb}{1,0.988,0.625}&#10;\definecolor{EmphText}{rgb}{0.945,0.586,0.125}&#10;\begin{document}&#10;\begin{displaymath}&#10;h_m\ast \hat x_m=\sum_{k=0}^K h_k \hat x_{m-k}= 0&#10;\end{displaymath}&#10;\end{document}&#10;"/>
  <p:tag name="EXTERNALNAME" val="TP_tmp"/>
  <p:tag name="BLEND" val="0"/>
  <p:tag name="TRANSPARENT" val="1"/>
  <p:tag name="KEEPFILES" val="0"/>
  <p:tag name="DEBUGPAUSE" val="0"/>
  <p:tag name="RESOLUTION" val="300"/>
  <p:tag name="WORKAROUNDTRANSPARENCYBUG" val="0"/>
  <p:tag name="ALLOWFONTSUBSTITUTION" val="0"/>
  <p:tag name="BITMAPFORMAT" val="bmpmono"/>
  <p:tag name="ORIGWIDTH" val="262"/>
  <p:tag name="PICTUREFILESIZE" val="33942"/>
</p:tagLst>
</file>

<file path=ppt/tags/tag2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,amsmath}&#10;\definecolor{MyText}{rgb}{1,0.988,0.625}&#10;\definecolor{EmphText}{rgb}{0.945,0.586,0.125}&#10;\begin{document}&#10;\begin{displaymath}&#10;\left[&#10;\begin{array}{cccc}&#10;\hat x_{-1} &amp; \hat x_{-2} &amp; \cdots &amp; \hat x_{-K} \\&#10;\hat x_{0} &amp; \hat x_{-1} &amp; \cdots &amp; \hat x_{-K+1} \\&#10;\vdots &amp; \vdots &amp; \ddots &amp; \vdots \\&#10;\hat x_{K-2} &amp; \hat x_{K-3} &amp; \cdots &amp; \hat x_{-1}&#10;\end{array}&#10;\right] \left[&#10;\begin{array}{c}&#10;h_1 \\&#10;h_2 \\&#10;\vdots \\&#10;h_K&#10;\end{array}&#10;\right] =- \left[&#10;\begin{array}{c}&#10;\hat x_{0} \\&#10;\hat x_{1} \\&#10;\vdots \\&#10;\hat x_{K-1}&#10;\end{array}&#10;\right].&#10;\end{displaymath}&#10;\end{document}&#10;"/>
  <p:tag name="EXTERNALNAME" val="TP_tmp"/>
  <p:tag name="BLEND" val="0"/>
  <p:tag name="TRANSPARENT" val="1"/>
  <p:tag name="KEEPFILES" val="0"/>
  <p:tag name="DEBUGPAUSE" val="0"/>
  <p:tag name="RESOLUTION" val="300"/>
  <p:tag name="WORKAROUNDTRANSPARENCYBUG" val="0"/>
  <p:tag name="ALLOWFONTSUBSTITUTION" val="0"/>
  <p:tag name="BITMAPFORMAT" val="bmpmono"/>
  <p:tag name="ORIGWIDTH" val="503"/>
  <p:tag name="PICTUREFILESIZE" val="103550"/>
</p:tagLst>
</file>

<file path=ppt/tags/tag2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,amsmath}&#10;\definecolor{MyText}{rgb}{1,0.988,0.625}&#10;\definecolor{EmphText}{rgb}{0.945,0.586,0.125}&#10;\begin{document}&#10;\begin{displaymath}&#10;H(z)=\prod_{k=1}^{K}(1-u_kz^{-1}).&#10;\end{displaymath}&#10;\end{document}&#10;"/>
  <p:tag name="EXTERNALNAME" val="TP_tmp"/>
  <p:tag name="BLEND" val="0"/>
  <p:tag name="TRANSPARENT" val="1"/>
  <p:tag name="KEEPFILES" val="0"/>
  <p:tag name="DEBUGPAUSE" val="0"/>
  <p:tag name="RESOLUTION" val="300"/>
  <p:tag name="WORKAROUNDTRANSPARENCYBUG" val="0"/>
  <p:tag name="ALLOWFONTSUBSTITUTION" val="0"/>
  <p:tag name="BITMAPFORMAT" val="bmpmono"/>
  <p:tag name="ORIGWIDTH" val="235"/>
  <p:tag name="PICTUREFILESIZE" val="30070"/>
</p:tagLst>
</file>

<file path=ppt/tags/tag2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,amsmath}&#10;\definecolor{MyText}{rgb}{1,0.988,0.625}&#10;\definecolor{EmphText}{rgb}{0.945,0.586,0.125}&#10;\begin{document}&#10;\begin{displaymath}&#10;u_k = e^{-j 2 \pi  t_k/\tau}&#10;\end{displaymath}&#10;\end{document}&#10;"/>
  <p:tag name="EXTERNALNAME" val="TP_tmp"/>
  <p:tag name="BLEND" val="0"/>
  <p:tag name="TRANSPARENT" val="1"/>
  <p:tag name="KEEPFILES" val="0"/>
  <p:tag name="DEBUGPAUSE" val="0"/>
  <p:tag name="RESOLUTION" val="300"/>
  <p:tag name="WORKAROUNDTRANSPARENCYBUG" val="0"/>
  <p:tag name="ALLOWFONTSUBSTITUTION" val="0"/>
  <p:tag name="BITMAPFORMAT" val="bmpmono"/>
  <p:tag name="ORIGWIDTH" val="139"/>
  <p:tag name="PICTUREFILESIZE" val="8270"/>
</p:tagLst>
</file>

<file path=ppt/tags/tag2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,amsmath}&#10;\definecolor{MyText}{rgb}{1,0.988,0.625}&#10;\definecolor{EmphText}{rgb}{0.945,0.586,0.125}&#10;\begin{document}&#10;\begin{displaymath}&#10;\hat x_m= \frac{1}{\tau} \sum_{k=1}^{K} x_k  e^{-j 2 \pi m&#10;t_k/\tau} = \frac{1}{\tau} \sum_{k=1}^{K} x_k  {u_k^m}.&#10;\end{displaymath}&#10;\end{document}&#10;"/>
  <p:tag name="EXTERNALNAME" val="TP_tmp"/>
  <p:tag name="BLEND" val="0"/>
  <p:tag name="TRANSPARENT" val="1"/>
  <p:tag name="KEEPFILES" val="0"/>
  <p:tag name="DEBUGPAUSE" val="0"/>
  <p:tag name="RESOLUTION" val="300"/>
  <p:tag name="WORKAROUNDTRANSPARENCYBUG" val="0"/>
  <p:tag name="ALLOWFONTSUBSTITUTION" val="0"/>
  <p:tag name="BITMAPFORMAT" val="bmpmono"/>
  <p:tag name="ORIGWIDTH" val="384"/>
  <p:tag name="PICTUREFILESIZE" val="48462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\pagestyle{empty}&#10;\usepackage{bm}&#10;\begin{document}&#10;$ \bm{M \times 1} $\\ \textbf{measurements}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73"/>
  <p:tag name="PICTUREFILESIZE" val="2928"/>
</p:tagLst>
</file>

<file path=ppt/tags/tag3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\pagestyle{empty}&#10;\usepackage{color}&#10;\begin{document}&#10;$\color{white}\Phi$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9"/>
  <p:tag name="PICTUREFILESIZE" val="776"/>
</p:tagLst>
</file>

<file path=ppt/tags/tag3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\pagestyle{empty}&#10;\usepackage{color}&#10;\begin{document}&#10;$\color{white}\Psi$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9"/>
  <p:tag name="PICTUREFILESIZE" val="776"/>
</p:tagLst>
</file>

<file path=ppt/tags/tag3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\pagestyle{empty}&#10;\usepackage{bm}&#10;\begin{document}&#10;$ \bm{M \times 1} $\\ \textbf{measurements}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73"/>
  <p:tag name="PICTUREFILESIZE" val="2928"/>
</p:tagLst>
</file>

<file path=ppt/tags/tag3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\pagestyle{empty}&#10;\usepackage{bm}&#10;\begin{document}&#10;$ \bm{N \times 1} $  \\&#10;\textbf{sparse signal}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64"/>
  <p:tag name="PICTUREFILESIZE" val="2928"/>
</p:tagLst>
</file>

<file path=ppt/tags/tag3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\pagestyle{empty}&#10;\usepackage{bm}&#10;\begin{document}&#10;$ \bm{K} $  \\ \textbf{non-zeros}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49"/>
  <p:tag name="PICTUREFILESIZE" val="2044"/>
</p:tagLst>
</file>

<file path=ppt/tags/tag3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\pagestyle{empty}&#10;\usepackage{bm}&#10;\begin{document}&#10;$ \bm{y} $  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9"/>
  <p:tag name="PICTUREFILESIZE" val="776"/>
</p:tagLst>
</file>

<file path=ppt/tags/tag3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\pagestyle{empty}&#10;\usepackage{bm}&#10;\begin{document}&#10;$ \bm{\theta} $  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8"/>
  <p:tag name="PICTUREFILESIZE" val="776"/>
</p:tagLst>
</file>

<file path=ppt/tags/tag3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,amsmath}&#10;\definecolor{MyText}{rgb}{1,0.988,0.625}&#10;\definecolor{EmphText}{rgb}{0.945,0.586,0.125}&#10;\begin{document}&#10;$$f_S&gt;2f_{max}$$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06"/>
  <p:tag name="PICTUREFILESIZE" val="8936"/>
</p:tagLst>
</file>

<file path=ppt/tags/tag3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,amsmath}&#10;\definecolor{MyText}{rgb}{1,0.988,0.625}&#10;\definecolor{EmphText}{rgb}{0.945,0.586,0.125}&#10;\begin{document}&#10;$$f_{max}&lt;f_S&lt;2f_{max}$$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80"/>
  <p:tag name="PICTUREFILESIZE" val="13189"/>
</p:tagLst>
</file>

<file path=ppt/tags/tag3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,amsmath}&#10;\definecolor{MyText}{rgb}{1,0.988,0.625}&#10;\definecolor{EmphText}{rgb}{0.945,0.586,0.125}&#10;\begin{document}&#10;$$f_S&lt;f_{max}$$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94"/>
  <p:tag name="PICTUREFILESIZE" val="7943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\pagestyle{empty}&#10;\usepackage{bm}&#10;\begin{document}&#10;$ \bm{N \times 1} $  \\&#10;\textbf{sparse signal}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64"/>
  <p:tag name="PICTUREFILESIZE" val="2928"/>
</p:tagLst>
</file>

<file path=ppt/tags/tag4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f_{max}$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15"/>
  <p:tag name="BOXWIDTH" val="354"/>
  <p:tag name="BOXHEIGHT" val="310"/>
  <p:tag name="BOXFONT" val="10"/>
  <p:tag name="BOXWRAP" val="False"/>
  <p:tag name="WORKAROUNDTRANSPARENCYBUG" val="False"/>
  <p:tag name="ALLOWFONTSUBSTITUTION" val="False"/>
  <p:tag name="BITMAPFORMAT" val="png256"/>
  <p:tag name="ORIGWIDTH" val="44"/>
  <p:tag name="PICTUREFILESIZE" val="4731"/>
</p:tagLst>
</file>

<file path=ppt/tags/tag4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f_S$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15"/>
  <p:tag name="BOXWIDTH" val="354"/>
  <p:tag name="BOXHEIGHT" val="310"/>
  <p:tag name="BOXFONT" val="10"/>
  <p:tag name="BOXWRAP" val="False"/>
  <p:tag name="WORKAROUNDTRANSPARENCYBUG" val="False"/>
  <p:tag name="ALLOWFONTSUBSTITUTION" val="False"/>
  <p:tag name="BITMAPFORMAT" val="png256"/>
  <p:tag name="ORIGWIDTH" val="21"/>
  <p:tag name="PICTUREFILESIZE" val="3003"/>
</p:tagLst>
</file>

<file path=ppt/tags/tag4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definecolor{MyText}{rgb}{1,0.988,0.625}&#10;\definecolor{EmphText}{rgb}{0,0,0}&#10;\begin{document}&#10;\color{EmphText}&#10;$f_S$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54"/>
  <p:tag name="BOXHEIGHT" val="310"/>
  <p:tag name="BOXFONT" val="10"/>
  <p:tag name="BOXWRAP" val="False"/>
  <p:tag name="WORKAROUNDTRANSPARENCYBUG" val="False"/>
  <p:tag name="ALLOWFONTSUBSTITUTION" val="False"/>
  <p:tag name="BITMAPFORMAT" val="png256"/>
  <p:tag name="ORIGWIDTH" val="21"/>
  <p:tag name="PICTUREFILESIZE" val="3003"/>
</p:tagLst>
</file>

<file path=ppt/tags/tag4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definecolor{MyText}{rgb}{1,0.988,0.625}&#10;\definecolor{EmphText}{rgb}{0,0,0}&#10;\begin{document}&#10;\color{EmphText}&#10;$f_{max}$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54"/>
  <p:tag name="BOXHEIGHT" val="310"/>
  <p:tag name="BOXFONT" val="10"/>
  <p:tag name="BOXWRAP" val="False"/>
  <p:tag name="WORKAROUNDTRANSPARENCYBUG" val="False"/>
  <p:tag name="ALLOWFONTSUBSTITUTION" val="False"/>
  <p:tag name="BITMAPFORMAT" val="png256"/>
  <p:tag name="ORIGWIDTH" val="44"/>
  <p:tag name="PICTUREFILESIZE" val="4731"/>
</p:tagLst>
</file>

<file path=ppt/tags/tag4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definecolor{MyText}{rgb}{1,0.988,0.625}&#10;\definecolor{EmphText}{rgb}{0,0,0}&#10;\begin{document}&#10;\color{EmphText}&#10;$f_S$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54"/>
  <p:tag name="BOXHEIGHT" val="310"/>
  <p:tag name="BOXFONT" val="10"/>
  <p:tag name="BOXWRAP" val="False"/>
  <p:tag name="WORKAROUNDTRANSPARENCYBUG" val="False"/>
  <p:tag name="ALLOWFONTSUBSTITUTION" val="False"/>
  <p:tag name="BITMAPFORMAT" val="png256"/>
  <p:tag name="ORIGWIDTH" val="21"/>
  <p:tag name="PICTUREFILESIZE" val="3003"/>
</p:tagLst>
</file>

<file path=ppt/tags/tag4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definecolor{MyText}{rgb}{1,0.988,0.625}&#10;\definecolor{EmphText}{rgb}{0,0,0}&#10;\begin{document}&#10;\color{EmphText}&#10;$f_{max}$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54"/>
  <p:tag name="BOXHEIGHT" val="310"/>
  <p:tag name="BOXFONT" val="10"/>
  <p:tag name="BOXWRAP" val="False"/>
  <p:tag name="WORKAROUNDTRANSPARENCYBUG" val="False"/>
  <p:tag name="ALLOWFONTSUBSTITUTION" val="False"/>
  <p:tag name="BITMAPFORMAT" val="png256"/>
  <p:tag name="ORIGWIDTH" val="44"/>
  <p:tag name="PICTUREFILESIZE" val="4731"/>
</p:tagLst>
</file>

<file path=ppt/tags/tag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\pagestyle{empty}&#10;\usepackage{bm}&#10;\begin{document}&#10;$ \bm{K} $  \\ \textbf{non-zeros}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49"/>
  <p:tag name="PICTUREFILESIZE" val="2044"/>
</p:tagLst>
</file>

<file path=ppt/tags/tag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\pagestyle{empty}&#10;\usepackage{bm}&#10;\begin{document}&#10;$ \bm{y} $  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9"/>
  <p:tag name="PICTUREFILESIZE" val="776"/>
</p:tagLst>
</file>

<file path=ppt/tags/tag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\pagestyle{empty}&#10;\usepackage{bm}&#10;\begin{document}&#10;$ \bm{\theta} $  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8"/>
  <p:tag name="PICTUREFILESIZE" val="776"/>
</p:tagLst>
</file>

<file path=ppt/tags/tag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\pagestyle{empty}&#10;\usepackage{color}&#10;\begin{document}&#10;$\color{white}\Phi$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9"/>
  <p:tag name="PICTUREFILESIZE" val="776"/>
</p:tagLst>
</file>

<file path=ppt/tags/tag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article}\pagestyle{empty}&#10;\usepackage{color}&#10;\begin{document}&#10;$\color{white}\Psi$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9"/>
  <p:tag name="PICTUREFILESIZE" val="776"/>
</p:tagLst>
</file>

<file path=ppt/theme/theme1.xml><?xml version="1.0" encoding="utf-8"?>
<a:theme xmlns:a="http://schemas.openxmlformats.org/drawingml/2006/main" name="Office Theme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3794</TotalTime>
  <Words>4784</Words>
  <Application>Microsoft Macintosh PowerPoint</Application>
  <PresentationFormat>On-screen Show (4:3)</PresentationFormat>
  <Paragraphs>850</Paragraphs>
  <Slides>73</Slides>
  <Notes>10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Slide 1</vt:lpstr>
      <vt:lpstr>Acknowledgements</vt:lpstr>
      <vt:lpstr>Outline</vt:lpstr>
      <vt:lpstr>The situation</vt:lpstr>
      <vt:lpstr>The situation (bis)</vt:lpstr>
      <vt:lpstr>The Question:</vt:lpstr>
      <vt:lpstr>Kernel and sampling rate</vt:lpstr>
      <vt:lpstr>A Variation: Compressed Sensing</vt:lpstr>
      <vt:lpstr>Variation: Multichannel Sampling </vt:lpstr>
      <vt:lpstr>Are these real problems? (1)</vt:lpstr>
      <vt:lpstr>Plenoptic sampling</vt:lpstr>
      <vt:lpstr>When there are problems….</vt:lpstr>
      <vt:lpstr>Are these real problems?</vt:lpstr>
      <vt:lpstr>Super-resolution</vt:lpstr>
      <vt:lpstr>Are these real problems?</vt:lpstr>
      <vt:lpstr>Diffusion equation and inversion</vt:lpstr>
      <vt:lpstr>Outline</vt:lpstr>
      <vt:lpstr>Classic Sampling Case [WNKWRGSS, 1915-1949]</vt:lpstr>
      <vt:lpstr>Classic Sampling Case (cont.)</vt:lpstr>
      <vt:lpstr>Shannon’s Theorem… a bit of History</vt:lpstr>
      <vt:lpstr>Shannon’s Theorem: Variations on the subspace theme</vt:lpstr>
      <vt:lpstr>Outline</vt:lpstr>
      <vt:lpstr>Sampling versus sampling physics</vt:lpstr>
      <vt:lpstr>Sampling and interpolating acoustic fields</vt:lpstr>
      <vt:lpstr>Many microphones and loudspeakers</vt:lpstr>
      <vt:lpstr>The plenacoustic function and its sampling</vt:lpstr>
      <vt:lpstr>The plenacoustic function and its sampling</vt:lpstr>
      <vt:lpstr>The plenacoustic function in Fourier space</vt:lpstr>
      <vt:lpstr>A Sampling Theorem for Acoustic Fields</vt:lpstr>
      <vt:lpstr>Visual proof </vt:lpstr>
      <vt:lpstr>Outline</vt:lpstr>
      <vt:lpstr>Classic Case: Subspaces</vt:lpstr>
      <vt:lpstr>Examples of non-bandlimited signals</vt:lpstr>
      <vt:lpstr>Classic Case and Beyond…</vt:lpstr>
      <vt:lpstr>Sparsity and Signals with Finite Rate of Innovation</vt:lpstr>
      <vt:lpstr>Signals with Finite Rate of Innovation</vt:lpstr>
      <vt:lpstr>A simple exercise in Fourier series</vt:lpstr>
      <vt:lpstr>A Representation Theorem [VMB:02]</vt:lpstr>
      <vt:lpstr>Linear versus non-linear problem</vt:lpstr>
      <vt:lpstr>Sketch of Proof</vt:lpstr>
      <vt:lpstr>Sketch of Proof (cont.)</vt:lpstr>
      <vt:lpstr>Notes on Proof</vt:lpstr>
      <vt:lpstr>Generalizations [VMB:02]</vt:lpstr>
      <vt:lpstr>Generalizations [DVB:07]</vt:lpstr>
      <vt:lpstr>Generalizations 2D extensions [MV:06]</vt:lpstr>
      <vt:lpstr>The real, noisy case…</vt:lpstr>
      <vt:lpstr>The real, noisy case…</vt:lpstr>
      <vt:lpstr>Example</vt:lpstr>
      <vt:lpstr>The real world: -5dB Experiment</vt:lpstr>
      <vt:lpstr>Compressed sensing</vt:lpstr>
      <vt:lpstr>Geometry of the problem</vt:lpstr>
      <vt:lpstr>Example: Fourier matrix</vt:lpstr>
      <vt:lpstr>CS: The power of random matrices!  </vt:lpstr>
      <vt:lpstr>Sparse sampling and compressed sensing</vt:lpstr>
      <vt:lpstr>Outline</vt:lpstr>
      <vt:lpstr>Applications: Joint Sparsity Estimation</vt:lpstr>
      <vt:lpstr>Applications: Joint Sparsity Estimation</vt:lpstr>
      <vt:lpstr>Applications: Joint Sparsity Estimation</vt:lpstr>
      <vt:lpstr>Applications: Joint Sparsity Estimation</vt:lpstr>
      <vt:lpstr>Super-resolution imaging</vt:lpstr>
      <vt:lpstr>1. Registration and Reconstruction</vt:lpstr>
      <vt:lpstr>1. Registration and Reconstruction</vt:lpstr>
      <vt:lpstr>1. Registration and Reconstruction</vt:lpstr>
      <vt:lpstr>2. Multichannel Sampling</vt:lpstr>
      <vt:lpstr> Subsampling and Aliasing</vt:lpstr>
      <vt:lpstr> 3. Rank Condition</vt:lpstr>
      <vt:lpstr> 3. Rank Condition (cont.)</vt:lpstr>
      <vt:lpstr>Example</vt:lpstr>
      <vt:lpstr>From Theorems to Patents to Products…</vt:lpstr>
      <vt:lpstr>Conclusions: Sampling is Alive and Well!</vt:lpstr>
      <vt:lpstr>Publications</vt:lpstr>
      <vt:lpstr>Publications</vt:lpstr>
      <vt:lpstr>Thank you for your attention !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Jacqueline Aeberhard</dc:creator>
  <cp:lastModifiedBy>Martin Vetterli</cp:lastModifiedBy>
  <cp:revision>210</cp:revision>
  <cp:lastPrinted>2010-11-19T06:28:12Z</cp:lastPrinted>
  <dcterms:created xsi:type="dcterms:W3CDTF">2010-11-29T20:08:35Z</dcterms:created>
  <dcterms:modified xsi:type="dcterms:W3CDTF">2010-11-29T20:09:45Z</dcterms:modified>
</cp:coreProperties>
</file>